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2.xml" ContentType="application/vnd.openxmlformats-officedocument.presentationml.tags+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7" r:id="rId1"/>
  </p:sldMasterIdLst>
  <p:notesMasterIdLst>
    <p:notesMasterId r:id="rId34"/>
  </p:notesMasterIdLst>
  <p:handoutMasterIdLst>
    <p:handoutMasterId r:id="rId35"/>
  </p:handoutMasterIdLst>
  <p:sldIdLst>
    <p:sldId id="1226" r:id="rId2"/>
    <p:sldId id="1196" r:id="rId3"/>
    <p:sldId id="1250" r:id="rId4"/>
    <p:sldId id="1249" r:id="rId5"/>
    <p:sldId id="1256" r:id="rId6"/>
    <p:sldId id="1266" r:id="rId7"/>
    <p:sldId id="1268" r:id="rId8"/>
    <p:sldId id="1267" r:id="rId9"/>
    <p:sldId id="1254" r:id="rId10"/>
    <p:sldId id="1263" r:id="rId11"/>
    <p:sldId id="1260" r:id="rId12"/>
    <p:sldId id="1227" r:id="rId13"/>
    <p:sldId id="1246" r:id="rId14"/>
    <p:sldId id="1248" r:id="rId15"/>
    <p:sldId id="1251" r:id="rId16"/>
    <p:sldId id="1252" r:id="rId17"/>
    <p:sldId id="1247" r:id="rId18"/>
    <p:sldId id="1253" r:id="rId19"/>
    <p:sldId id="1241" r:id="rId20"/>
    <p:sldId id="1242" r:id="rId21"/>
    <p:sldId id="1245" r:id="rId22"/>
    <p:sldId id="1262" r:id="rId23"/>
    <p:sldId id="1243" r:id="rId24"/>
    <p:sldId id="1265" r:id="rId25"/>
    <p:sldId id="1255" r:id="rId26"/>
    <p:sldId id="1261" r:id="rId27"/>
    <p:sldId id="1258" r:id="rId28"/>
    <p:sldId id="1259" r:id="rId29"/>
    <p:sldId id="1239" r:id="rId30"/>
    <p:sldId id="1264" r:id="rId31"/>
    <p:sldId id="1220" r:id="rId32"/>
    <p:sldId id="2026819589" r:id="rId33"/>
  </p:sldIdLst>
  <p:sldSz cx="12188825"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C2C"/>
    <a:srgbClr val="AADB1E"/>
    <a:srgbClr val="6DB33F"/>
    <a:srgbClr val="006990"/>
    <a:srgbClr val="E6E6E6"/>
    <a:srgbClr val="7F35AB"/>
    <a:srgbClr val="7636AE"/>
    <a:srgbClr val="264088"/>
    <a:srgbClr val="B3B3B3"/>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D1BE0D-E5AE-43B5-8B4C-165CEE19A6D3}" v="220" dt="2021-06-24T13:03:26.711"/>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53" autoAdjust="0"/>
    <p:restoredTop sz="84140" autoAdjust="0"/>
  </p:normalViewPr>
  <p:slideViewPr>
    <p:cSldViewPr snapToGrid="0">
      <p:cViewPr varScale="1">
        <p:scale>
          <a:sx n="93" d="100"/>
          <a:sy n="93" d="100"/>
        </p:scale>
        <p:origin x="1692"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6396"/>
    </p:cViewPr>
  </p:sorterViewPr>
  <p:notesViewPr>
    <p:cSldViewPr snapToGrid="0" showGuides="1">
      <p:cViewPr varScale="1">
        <p:scale>
          <a:sx n="59" d="100"/>
          <a:sy n="59" d="100"/>
        </p:scale>
        <p:origin x="2371" y="1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9/16/2022</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9/16/2022</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dirty="0"/>
          </a:p>
        </p:txBody>
      </p:sp>
    </p:spTree>
    <p:extLst>
      <p:ext uri="{BB962C8B-B14F-4D97-AF65-F5344CB8AC3E}">
        <p14:creationId xmlns:p14="http://schemas.microsoft.com/office/powerpoint/2010/main" val="2152424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I am going to show how to clone a Host Profile and customize it for other hosts that don’t share the same default gateway</a:t>
            </a:r>
          </a:p>
        </p:txBody>
      </p:sp>
      <p:sp>
        <p:nvSpPr>
          <p:cNvPr id="4" name="Slide Number Placeholder 3"/>
          <p:cNvSpPr>
            <a:spLocks noGrp="1"/>
          </p:cNvSpPr>
          <p:nvPr>
            <p:ph type="sldNum" sz="quarter" idx="5"/>
          </p:nvPr>
        </p:nvSpPr>
        <p:spPr/>
        <p:txBody>
          <a:bodyPr/>
          <a:lstStyle/>
          <a:p>
            <a:fld id="{9F4FBC3A-A12C-40F9-BB8D-BC30C7901396}" type="slidenum">
              <a:rPr lang="en-US" smtClean="0"/>
              <a:pPr/>
              <a:t>11</a:t>
            </a:fld>
            <a:endParaRPr lang="en-US" dirty="0"/>
          </a:p>
        </p:txBody>
      </p:sp>
    </p:spTree>
    <p:extLst>
      <p:ext uri="{BB962C8B-B14F-4D97-AF65-F5344CB8AC3E}">
        <p14:creationId xmlns:p14="http://schemas.microsoft.com/office/powerpoint/2010/main" val="2688152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8 hosts or 1000 hosts, you want to setup Auto Deploy so you can auto provision and standardize all of your hosts moving forward.</a:t>
            </a:r>
          </a:p>
        </p:txBody>
      </p:sp>
      <p:sp>
        <p:nvSpPr>
          <p:cNvPr id="4" name="Slide Number Placeholder 3"/>
          <p:cNvSpPr>
            <a:spLocks noGrp="1"/>
          </p:cNvSpPr>
          <p:nvPr>
            <p:ph type="sldNum" sz="quarter" idx="5"/>
          </p:nvPr>
        </p:nvSpPr>
        <p:spPr/>
        <p:txBody>
          <a:bodyPr/>
          <a:lstStyle/>
          <a:p>
            <a:fld id="{9F4FBC3A-A12C-40F9-BB8D-BC30C7901396}" type="slidenum">
              <a:rPr lang="en-US" smtClean="0"/>
              <a:pPr/>
              <a:t>12</a:t>
            </a:fld>
            <a:endParaRPr lang="en-US" dirty="0"/>
          </a:p>
        </p:txBody>
      </p:sp>
    </p:spTree>
    <p:extLst>
      <p:ext uri="{BB962C8B-B14F-4D97-AF65-F5344CB8AC3E}">
        <p14:creationId xmlns:p14="http://schemas.microsoft.com/office/powerpoint/2010/main" val="3003171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diagram of the Auto Deploy Architecture</a:t>
            </a:r>
          </a:p>
          <a:p>
            <a:endParaRPr lang="en-US" dirty="0"/>
          </a:p>
          <a:p>
            <a:r>
              <a:rPr lang="en-US" dirty="0"/>
              <a:t>You can see that the VCSA works with a DHCP and TFTP server to PXE boot your host.</a:t>
            </a:r>
          </a:p>
          <a:p>
            <a:endParaRPr lang="en-US" dirty="0"/>
          </a:p>
          <a:p>
            <a:r>
              <a:rPr lang="en-US" dirty="0"/>
              <a:t>After initial PXE boot, Auto Deploy goes to work to look at your Auto deploy Rules</a:t>
            </a:r>
          </a:p>
          <a:p>
            <a:endParaRPr lang="en-US" dirty="0"/>
          </a:p>
          <a:p>
            <a:r>
              <a:rPr lang="en-US" dirty="0"/>
              <a:t>Auto Deploy works with Image builder to get the right </a:t>
            </a:r>
            <a:r>
              <a:rPr lang="en-US" dirty="0" err="1"/>
              <a:t>ESXi</a:t>
            </a:r>
            <a:r>
              <a:rPr lang="en-US" dirty="0"/>
              <a:t> and Driver VIBs and then completes booting your host</a:t>
            </a:r>
          </a:p>
        </p:txBody>
      </p:sp>
      <p:sp>
        <p:nvSpPr>
          <p:cNvPr id="4" name="Slide Number Placeholder 3"/>
          <p:cNvSpPr>
            <a:spLocks noGrp="1"/>
          </p:cNvSpPr>
          <p:nvPr>
            <p:ph type="sldNum" sz="quarter" idx="5"/>
          </p:nvPr>
        </p:nvSpPr>
        <p:spPr/>
        <p:txBody>
          <a:bodyPr/>
          <a:lstStyle/>
          <a:p>
            <a:fld id="{9F4FBC3A-A12C-40F9-BB8D-BC30C7901396}" type="slidenum">
              <a:rPr lang="en-US" smtClean="0"/>
              <a:pPr/>
              <a:t>13</a:t>
            </a:fld>
            <a:endParaRPr lang="en-US" dirty="0"/>
          </a:p>
        </p:txBody>
      </p:sp>
    </p:spTree>
    <p:extLst>
      <p:ext uri="{BB962C8B-B14F-4D97-AF65-F5344CB8AC3E}">
        <p14:creationId xmlns:p14="http://schemas.microsoft.com/office/powerpoint/2010/main" val="276463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main different Methodologies to Auto Deploy</a:t>
            </a:r>
          </a:p>
          <a:p>
            <a:endParaRPr lang="en-US" dirty="0"/>
          </a:p>
          <a:p>
            <a:r>
              <a:rPr lang="en-US" dirty="0"/>
              <a:t>Stateful means you use Auto Deploy to only load </a:t>
            </a:r>
            <a:r>
              <a:rPr lang="en-US" dirty="0" err="1"/>
              <a:t>ESXi</a:t>
            </a:r>
            <a:r>
              <a:rPr lang="en-US" dirty="0"/>
              <a:t> 1x. You can use Host profiles if you wish to customize the host and place it in a specific cluster. After this is done you would need to use </a:t>
            </a:r>
            <a:r>
              <a:rPr lang="en-US" dirty="0" err="1"/>
              <a:t>LifeCylce</a:t>
            </a:r>
            <a:r>
              <a:rPr lang="en-US" dirty="0"/>
              <a:t> Manager to update your hosts. 1 thing to thing to be considerate of with this methodology is that you can have VIB drift with this.</a:t>
            </a:r>
          </a:p>
          <a:p>
            <a:endParaRPr lang="en-US" dirty="0"/>
          </a:p>
          <a:p>
            <a:r>
              <a:rPr lang="en-US" dirty="0"/>
              <a:t>Stateless Caching means you always try to use Auto deploy to boot your </a:t>
            </a:r>
            <a:r>
              <a:rPr lang="en-US" dirty="0" err="1"/>
              <a:t>ESXi</a:t>
            </a:r>
            <a:r>
              <a:rPr lang="en-US" dirty="0"/>
              <a:t> Hosts. If Auto Deploy or anything in the chain is down, the host can fail back to the cache to boot successfully. This does require you use Host Profiles and place your host in a specific cluster/location. Updates are much simpler with this as well. </a:t>
            </a:r>
            <a:br>
              <a:rPr lang="en-US" dirty="0"/>
            </a:br>
            <a:br>
              <a:rPr lang="en-US" dirty="0"/>
            </a:br>
            <a:r>
              <a:rPr lang="en-US" dirty="0"/>
              <a:t>Simply update the Auto Deploy Rule with an updated Image and then reboot your host to complete it. This method cannot easily have VIB drift since it always gets its full image from the VCSA via PXE bootup.</a:t>
            </a:r>
          </a:p>
        </p:txBody>
      </p:sp>
      <p:sp>
        <p:nvSpPr>
          <p:cNvPr id="4" name="Slide Number Placeholder 3"/>
          <p:cNvSpPr>
            <a:spLocks noGrp="1"/>
          </p:cNvSpPr>
          <p:nvPr>
            <p:ph type="sldNum" sz="quarter" idx="5"/>
          </p:nvPr>
        </p:nvSpPr>
        <p:spPr/>
        <p:txBody>
          <a:bodyPr/>
          <a:lstStyle/>
          <a:p>
            <a:fld id="{9F4FBC3A-A12C-40F9-BB8D-BC30C7901396}" type="slidenum">
              <a:rPr lang="en-US" smtClean="0"/>
              <a:pPr/>
              <a:t>14</a:t>
            </a:fld>
            <a:endParaRPr lang="en-US" dirty="0"/>
          </a:p>
        </p:txBody>
      </p:sp>
    </p:spTree>
    <p:extLst>
      <p:ext uri="{BB962C8B-B14F-4D97-AF65-F5344CB8AC3E}">
        <p14:creationId xmlns:p14="http://schemas.microsoft.com/office/powerpoint/2010/main" val="635161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Boot Process for Stateful deployments. </a:t>
            </a:r>
            <a:br>
              <a:rPr lang="en-US" dirty="0"/>
            </a:br>
            <a:br>
              <a:rPr lang="en-US" dirty="0"/>
            </a:br>
            <a:r>
              <a:rPr lang="en-US" dirty="0"/>
              <a:t>I also have an example of how to set a Cisco UCS Boot profile for this process.</a:t>
            </a:r>
          </a:p>
        </p:txBody>
      </p:sp>
      <p:sp>
        <p:nvSpPr>
          <p:cNvPr id="4" name="Slide Number Placeholder 3"/>
          <p:cNvSpPr>
            <a:spLocks noGrp="1"/>
          </p:cNvSpPr>
          <p:nvPr>
            <p:ph type="sldNum" sz="quarter" idx="5"/>
          </p:nvPr>
        </p:nvSpPr>
        <p:spPr/>
        <p:txBody>
          <a:bodyPr/>
          <a:lstStyle/>
          <a:p>
            <a:fld id="{9F4FBC3A-A12C-40F9-BB8D-BC30C7901396}" type="slidenum">
              <a:rPr lang="en-US" smtClean="0"/>
              <a:pPr/>
              <a:t>15</a:t>
            </a:fld>
            <a:endParaRPr lang="en-US" dirty="0"/>
          </a:p>
        </p:txBody>
      </p:sp>
    </p:spTree>
    <p:extLst>
      <p:ext uri="{BB962C8B-B14F-4D97-AF65-F5344CB8AC3E}">
        <p14:creationId xmlns:p14="http://schemas.microsoft.com/office/powerpoint/2010/main" val="1609166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Boot Process for Stateless with Caching deployments.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there is a lot of resiliency built-in for all scenario’s when something in the boot process chain isn’t working properly it fails back to the Cache.</a:t>
            </a:r>
            <a:br>
              <a:rPr lang="en-US" dirty="0"/>
            </a:br>
            <a:br>
              <a:rPr lang="en-US" dirty="0"/>
            </a:br>
            <a:r>
              <a:rPr lang="en-US" dirty="0"/>
              <a:t>I have another example of how to set a Cisco UCS Boot profile for this process on the right.</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16</a:t>
            </a:fld>
            <a:endParaRPr lang="en-US" dirty="0"/>
          </a:p>
        </p:txBody>
      </p:sp>
    </p:spTree>
    <p:extLst>
      <p:ext uri="{BB962C8B-B14F-4D97-AF65-F5344CB8AC3E}">
        <p14:creationId xmlns:p14="http://schemas.microsoft.com/office/powerpoint/2010/main" val="1477402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laundry list of all things needed to setup Auto Deploy. These include</a:t>
            </a:r>
          </a:p>
          <a:p>
            <a:pPr marL="228600" indent="-228600">
              <a:buAutoNum type="arabicPeriod"/>
            </a:pPr>
            <a:r>
              <a:rPr lang="en-US" dirty="0"/>
              <a:t>VCSA Services</a:t>
            </a:r>
          </a:p>
          <a:p>
            <a:pPr marL="228600" indent="-228600">
              <a:buAutoNum type="arabicPeriod"/>
            </a:pPr>
            <a:r>
              <a:rPr lang="en-US" dirty="0"/>
              <a:t>A DHCP Server and scopes</a:t>
            </a:r>
          </a:p>
          <a:p>
            <a:pPr marL="228600" indent="-228600">
              <a:buAutoNum type="arabicPeriod"/>
            </a:pPr>
            <a:r>
              <a:rPr lang="en-US" dirty="0"/>
              <a:t>A TFTP Server (you can run the TFTP server from your DHCP Servers if you wish)</a:t>
            </a:r>
          </a:p>
          <a:p>
            <a:pPr marL="228600" indent="-228600">
              <a:buAutoNum type="arabicPeriod"/>
            </a:pPr>
            <a:r>
              <a:rPr lang="en-US" dirty="0"/>
              <a:t>An </a:t>
            </a:r>
            <a:r>
              <a:rPr lang="en-US" dirty="0" err="1"/>
              <a:t>ESXi</a:t>
            </a:r>
            <a:r>
              <a:rPr lang="en-US" dirty="0"/>
              <a:t> image uploaded to the Image Builder service</a:t>
            </a:r>
          </a:p>
          <a:p>
            <a:pPr marL="228600" indent="-228600">
              <a:buAutoNum type="arabicPeriod"/>
            </a:pPr>
            <a:r>
              <a:rPr lang="en-US" dirty="0"/>
              <a:t>Host Profiles if you want to do host customizations. Note you don’t have to use Host customizations at all</a:t>
            </a:r>
          </a:p>
          <a:p>
            <a:pPr marL="228600" indent="-228600">
              <a:buAutoNum type="arabicPeriod"/>
            </a:pPr>
            <a:r>
              <a:rPr lang="en-US" dirty="0"/>
              <a:t>And all the Auto deploy rules including</a:t>
            </a:r>
          </a:p>
          <a:p>
            <a:pPr marL="685800" lvl="1" indent="-228600">
              <a:buAutoNum type="arabicPeriod"/>
            </a:pPr>
            <a:r>
              <a:rPr lang="en-US" dirty="0"/>
              <a:t>Cluster Location</a:t>
            </a:r>
          </a:p>
          <a:p>
            <a:pPr marL="685800" lvl="1" indent="-228600">
              <a:buAutoNum type="arabicPeriod"/>
            </a:pPr>
            <a:r>
              <a:rPr lang="en-US" dirty="0"/>
              <a:t>Host Profile</a:t>
            </a:r>
          </a:p>
          <a:p>
            <a:pPr marL="685800" lvl="1" indent="-228600">
              <a:buAutoNum type="arabicPeriod"/>
            </a:pPr>
            <a:r>
              <a:rPr lang="en-US" dirty="0"/>
              <a:t>And </a:t>
            </a:r>
            <a:r>
              <a:rPr lang="en-US" dirty="0" err="1"/>
              <a:t>ESXi</a:t>
            </a:r>
            <a:r>
              <a:rPr lang="en-US" dirty="0"/>
              <a:t> bundle to use</a:t>
            </a:r>
          </a:p>
          <a:p>
            <a:pPr marL="228600" lvl="0" indent="-228600">
              <a:buAutoNum type="arabicPeriod"/>
            </a:pPr>
            <a:r>
              <a:rPr lang="en-US" dirty="0"/>
              <a:t>You may also need to open Firewall ACLs between all of your hosts, VCSA, DHCP, and TFTP servers. You can get more info on ACL requirements at https:\\ports.VMware.com</a:t>
            </a:r>
          </a:p>
        </p:txBody>
      </p:sp>
      <p:sp>
        <p:nvSpPr>
          <p:cNvPr id="4" name="Slide Number Placeholder 3"/>
          <p:cNvSpPr>
            <a:spLocks noGrp="1"/>
          </p:cNvSpPr>
          <p:nvPr>
            <p:ph type="sldNum" sz="quarter" idx="5"/>
          </p:nvPr>
        </p:nvSpPr>
        <p:spPr/>
        <p:txBody>
          <a:bodyPr/>
          <a:lstStyle/>
          <a:p>
            <a:fld id="{9F4FBC3A-A12C-40F9-BB8D-BC30C7901396}" type="slidenum">
              <a:rPr lang="en-US" smtClean="0"/>
              <a:pPr/>
              <a:t>17</a:t>
            </a:fld>
            <a:endParaRPr lang="en-US" dirty="0"/>
          </a:p>
        </p:txBody>
      </p:sp>
    </p:spTree>
    <p:extLst>
      <p:ext uri="{BB962C8B-B14F-4D97-AF65-F5344CB8AC3E}">
        <p14:creationId xmlns:p14="http://schemas.microsoft.com/office/powerpoint/2010/main" val="2466530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 are the Auto Deploy Setup Steps:</a:t>
            </a:r>
          </a:p>
          <a:p>
            <a:pPr marL="0" indent="0">
              <a:buNone/>
            </a:pPr>
            <a:endParaRPr lang="en-US" dirty="0"/>
          </a:p>
          <a:p>
            <a:pPr marL="228600" indent="-228600">
              <a:buAutoNum type="arabicPeriod"/>
            </a:pPr>
            <a:r>
              <a:rPr lang="en-US" dirty="0"/>
              <a:t>Enable your VCSA Services</a:t>
            </a:r>
          </a:p>
          <a:p>
            <a:pPr marL="228600" indent="-228600">
              <a:buAutoNum type="arabicPeriod"/>
            </a:pPr>
            <a:r>
              <a:rPr lang="en-US" dirty="0"/>
              <a:t>Setup forward/reverse DNS Entries for all hosts</a:t>
            </a:r>
          </a:p>
          <a:p>
            <a:pPr marL="228600" indent="-228600">
              <a:buAutoNum type="arabicPeriod"/>
            </a:pPr>
            <a:r>
              <a:rPr lang="en-US" dirty="0"/>
              <a:t>Setup DHCP Scopes/Reservations</a:t>
            </a:r>
          </a:p>
          <a:p>
            <a:pPr marL="228600" indent="-228600">
              <a:buAutoNum type="arabicPeriod"/>
            </a:pPr>
            <a:r>
              <a:rPr lang="en-US" dirty="0"/>
              <a:t>Setup your TFTP Server</a:t>
            </a:r>
          </a:p>
          <a:p>
            <a:pPr marL="228600" indent="-228600">
              <a:buAutoNum type="arabicPeriod"/>
            </a:pPr>
            <a:r>
              <a:rPr lang="en-US" dirty="0"/>
              <a:t>Upload your </a:t>
            </a:r>
            <a:r>
              <a:rPr lang="en-US" dirty="0" err="1"/>
              <a:t>ESXi</a:t>
            </a:r>
            <a:r>
              <a:rPr lang="en-US" dirty="0"/>
              <a:t> Image to Image Builder</a:t>
            </a:r>
          </a:p>
          <a:p>
            <a:pPr marL="228600" indent="-228600">
              <a:buAutoNum type="arabicPeriod"/>
            </a:pPr>
            <a:r>
              <a:rPr lang="en-US" dirty="0"/>
              <a:t>Create/Export your Host Profile from a Reference Host</a:t>
            </a:r>
          </a:p>
          <a:p>
            <a:pPr marL="228600" indent="-228600">
              <a:buAutoNum type="arabicPeriod"/>
            </a:pPr>
            <a:r>
              <a:rPr lang="en-US" dirty="0"/>
              <a:t>Create/Update your Auto Deploy Rules</a:t>
            </a:r>
          </a:p>
          <a:p>
            <a:pPr marL="228600" indent="-228600">
              <a:buAutoNum type="arabicPeriod"/>
            </a:pPr>
            <a:r>
              <a:rPr lang="en-US" dirty="0"/>
              <a:t>Set boot Policies on your physical Hosts</a:t>
            </a:r>
          </a:p>
          <a:p>
            <a:pPr marL="228600" indent="-228600">
              <a:buAutoNum type="arabicPeriod"/>
            </a:pPr>
            <a:r>
              <a:rPr lang="en-US" dirty="0"/>
              <a:t>Reboot your hosts 1 at a time and convert them</a:t>
            </a:r>
          </a:p>
          <a:p>
            <a:pPr marL="228600" indent="-228600">
              <a:buAutoNum type="arabicPeriod"/>
            </a:pPr>
            <a:r>
              <a:rPr lang="en-US" dirty="0"/>
              <a:t>Configure Host Customizations per Host</a:t>
            </a:r>
          </a:p>
          <a:p>
            <a:pPr marL="228600" indent="-228600">
              <a:buAutoNum type="arabicPeriod"/>
            </a:pPr>
            <a:r>
              <a:rPr lang="en-US" dirty="0"/>
              <a:t>Verify Hosts are complaint</a:t>
            </a:r>
          </a:p>
          <a:p>
            <a:pPr marL="228600" indent="-228600">
              <a:buAutoNum type="arabicPeriod"/>
            </a:pPr>
            <a:r>
              <a:rPr lang="en-US" dirty="0"/>
              <a:t>Reboot 1 final time after validation</a:t>
            </a:r>
          </a:p>
        </p:txBody>
      </p:sp>
      <p:sp>
        <p:nvSpPr>
          <p:cNvPr id="4" name="Slide Number Placeholder 3"/>
          <p:cNvSpPr>
            <a:spLocks noGrp="1"/>
          </p:cNvSpPr>
          <p:nvPr>
            <p:ph type="sldNum" sz="quarter" idx="5"/>
          </p:nvPr>
        </p:nvSpPr>
        <p:spPr/>
        <p:txBody>
          <a:bodyPr/>
          <a:lstStyle/>
          <a:p>
            <a:fld id="{9F4FBC3A-A12C-40F9-BB8D-BC30C7901396}" type="slidenum">
              <a:rPr lang="en-US" smtClean="0"/>
              <a:pPr/>
              <a:t>18</a:t>
            </a:fld>
            <a:endParaRPr lang="en-US" dirty="0"/>
          </a:p>
        </p:txBody>
      </p:sp>
    </p:spTree>
    <p:extLst>
      <p:ext uri="{BB962C8B-B14F-4D97-AF65-F5344CB8AC3E}">
        <p14:creationId xmlns:p14="http://schemas.microsoft.com/office/powerpoint/2010/main" val="3315512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Services are need to be enabled on your VCSA for Auto Deploy to function properly</a:t>
            </a:r>
          </a:p>
          <a:p>
            <a:endParaRPr lang="en-US" dirty="0"/>
          </a:p>
          <a:p>
            <a:r>
              <a:rPr lang="en-US" dirty="0"/>
              <a:t>They include:</a:t>
            </a:r>
          </a:p>
          <a:p>
            <a:r>
              <a:rPr lang="en-US" dirty="0"/>
              <a:t>Image Builder</a:t>
            </a:r>
          </a:p>
          <a:p>
            <a:r>
              <a:rPr lang="en-US" dirty="0"/>
              <a:t>Auto Deploy</a:t>
            </a:r>
          </a:p>
          <a:p>
            <a:r>
              <a:rPr lang="en-US" dirty="0" err="1"/>
              <a:t>ESXi</a:t>
            </a:r>
            <a:r>
              <a:rPr lang="en-US" dirty="0"/>
              <a:t> Dump Collector</a:t>
            </a:r>
          </a:p>
          <a:p>
            <a:endParaRPr lang="en-US" dirty="0"/>
          </a:p>
          <a:p>
            <a:r>
              <a:rPr lang="en-US" dirty="0"/>
              <a:t>Here I have all the commands how to set these via VCSA SSH. You can now also set these in the VCSA VAMI interface for 7u2 and above.</a:t>
            </a:r>
          </a:p>
        </p:txBody>
      </p:sp>
      <p:sp>
        <p:nvSpPr>
          <p:cNvPr id="4" name="Slide Number Placeholder 3"/>
          <p:cNvSpPr>
            <a:spLocks noGrp="1"/>
          </p:cNvSpPr>
          <p:nvPr>
            <p:ph type="sldNum" sz="quarter" idx="5"/>
          </p:nvPr>
        </p:nvSpPr>
        <p:spPr/>
        <p:txBody>
          <a:bodyPr/>
          <a:lstStyle/>
          <a:p>
            <a:fld id="{9F4FBC3A-A12C-40F9-BB8D-BC30C7901396}" type="slidenum">
              <a:rPr lang="en-US" smtClean="0"/>
              <a:pPr/>
              <a:t>19</a:t>
            </a:fld>
            <a:endParaRPr lang="en-US" dirty="0"/>
          </a:p>
        </p:txBody>
      </p:sp>
    </p:spTree>
    <p:extLst>
      <p:ext uri="{BB962C8B-B14F-4D97-AF65-F5344CB8AC3E}">
        <p14:creationId xmlns:p14="http://schemas.microsoft.com/office/powerpoint/2010/main" val="971774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I will see how to Setup the VCSA Auto Deploy Services and Upload </a:t>
            </a:r>
            <a:r>
              <a:rPr lang="en-US" dirty="0" err="1"/>
              <a:t>ESXi</a:t>
            </a:r>
            <a:r>
              <a:rPr lang="en-US" dirty="0"/>
              <a:t> Bundle Image</a:t>
            </a:r>
          </a:p>
          <a:p>
            <a:endParaRPr lang="en-US" dirty="0"/>
          </a:p>
          <a:p>
            <a:r>
              <a:rPr lang="en-US" dirty="0"/>
              <a:t>Notes during video:</a:t>
            </a:r>
          </a:p>
          <a:p>
            <a:r>
              <a:rPr lang="en-US" dirty="0"/>
              <a:t>In VCSA 7u2, they also added the ability to set the services in the VAMI</a:t>
            </a:r>
          </a:p>
        </p:txBody>
      </p:sp>
      <p:sp>
        <p:nvSpPr>
          <p:cNvPr id="4" name="Slide Number Placeholder 3"/>
          <p:cNvSpPr>
            <a:spLocks noGrp="1"/>
          </p:cNvSpPr>
          <p:nvPr>
            <p:ph type="sldNum" sz="quarter" idx="5"/>
          </p:nvPr>
        </p:nvSpPr>
        <p:spPr/>
        <p:txBody>
          <a:bodyPr/>
          <a:lstStyle/>
          <a:p>
            <a:fld id="{9F4FBC3A-A12C-40F9-BB8D-BC30C7901396}" type="slidenum">
              <a:rPr lang="en-US" smtClean="0"/>
              <a:pPr/>
              <a:t>20</a:t>
            </a:fld>
            <a:endParaRPr lang="en-US" dirty="0"/>
          </a:p>
        </p:txBody>
      </p:sp>
    </p:spTree>
    <p:extLst>
      <p:ext uri="{BB962C8B-B14F-4D97-AF65-F5344CB8AC3E}">
        <p14:creationId xmlns:p14="http://schemas.microsoft.com/office/powerpoint/2010/main" val="119934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Job today is to get you going from loading your hosts and configuring them manually to Automation via </a:t>
            </a:r>
            <a:r>
              <a:rPr lang="en-US" dirty="0" err="1"/>
              <a:t>PowerCLI</a:t>
            </a:r>
            <a:r>
              <a:rPr lang="en-US" dirty="0"/>
              <a:t>.</a:t>
            </a:r>
          </a:p>
          <a:p>
            <a:endParaRPr lang="en-US" dirty="0"/>
          </a:p>
          <a:p>
            <a:r>
              <a:rPr lang="en-US" dirty="0"/>
              <a:t>There are quite a few different levels we can go to with this automation. My goal today is to at least get you using Host Profiles via </a:t>
            </a:r>
            <a:r>
              <a:rPr lang="en-US" dirty="0" err="1"/>
              <a:t>PowerCLI</a:t>
            </a:r>
            <a:r>
              <a:rPr lang="en-US" dirty="0"/>
              <a:t>.</a:t>
            </a:r>
          </a:p>
        </p:txBody>
      </p:sp>
      <p:sp>
        <p:nvSpPr>
          <p:cNvPr id="4" name="Slide Number Placeholder 3"/>
          <p:cNvSpPr>
            <a:spLocks noGrp="1"/>
          </p:cNvSpPr>
          <p:nvPr>
            <p:ph type="sldNum" sz="quarter" idx="5"/>
          </p:nvPr>
        </p:nvSpPr>
        <p:spPr/>
        <p:txBody>
          <a:bodyPr/>
          <a:lstStyle/>
          <a:p>
            <a:fld id="{9F4FBC3A-A12C-40F9-BB8D-BC30C7901396}" type="slidenum">
              <a:rPr lang="en-US" smtClean="0"/>
              <a:pPr/>
              <a:t>3</a:t>
            </a:fld>
            <a:endParaRPr lang="en-US" dirty="0"/>
          </a:p>
        </p:txBody>
      </p:sp>
    </p:spTree>
    <p:extLst>
      <p:ext uri="{BB962C8B-B14F-4D97-AF65-F5344CB8AC3E}">
        <p14:creationId xmlns:p14="http://schemas.microsoft.com/office/powerpoint/2010/main" val="3522459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limitations to Auto Deploy I want to go over</a:t>
            </a:r>
          </a:p>
          <a:p>
            <a:pPr marL="228600" indent="-228600">
              <a:buAutoNum type="arabicPeriod"/>
            </a:pPr>
            <a:r>
              <a:rPr lang="en-US" dirty="0"/>
              <a:t>Network and VCSA services are required. If they go down, you cannot deploy new hosts.</a:t>
            </a:r>
          </a:p>
          <a:p>
            <a:pPr marL="228600" indent="-228600">
              <a:buAutoNum type="arabicPeriod"/>
            </a:pPr>
            <a:r>
              <a:rPr lang="en-US" dirty="0"/>
              <a:t>Hosts with the same management network can only PXE from 1 VCSA (but there are ways to get around this with your DHCP server)</a:t>
            </a:r>
          </a:p>
          <a:p>
            <a:pPr marL="228600" indent="-228600">
              <a:buAutoNum type="arabicPeriod"/>
            </a:pPr>
            <a:r>
              <a:rPr lang="en-US" dirty="0"/>
              <a:t>You may require Firewall rules to be opened between your hosts/VCSA/DHCP/ and TFTP servers</a:t>
            </a:r>
          </a:p>
          <a:p>
            <a:pPr marL="228600" indent="-228600">
              <a:buAutoNum type="arabicPeriod"/>
            </a:pPr>
            <a:r>
              <a:rPr lang="en-US" dirty="0"/>
              <a:t>An Auto Deploy Rule can only have 1 location, image and host profile in its config</a:t>
            </a:r>
          </a:p>
        </p:txBody>
      </p:sp>
      <p:sp>
        <p:nvSpPr>
          <p:cNvPr id="4" name="Slide Number Placeholder 3"/>
          <p:cNvSpPr>
            <a:spLocks noGrp="1"/>
          </p:cNvSpPr>
          <p:nvPr>
            <p:ph type="sldNum" sz="quarter" idx="5"/>
          </p:nvPr>
        </p:nvSpPr>
        <p:spPr/>
        <p:txBody>
          <a:bodyPr/>
          <a:lstStyle/>
          <a:p>
            <a:fld id="{9F4FBC3A-A12C-40F9-BB8D-BC30C7901396}" type="slidenum">
              <a:rPr lang="en-US" smtClean="0"/>
              <a:pPr/>
              <a:t>21</a:t>
            </a:fld>
            <a:endParaRPr lang="en-US" dirty="0"/>
          </a:p>
        </p:txBody>
      </p:sp>
    </p:spTree>
    <p:extLst>
      <p:ext uri="{BB962C8B-B14F-4D97-AF65-F5344CB8AC3E}">
        <p14:creationId xmlns:p14="http://schemas.microsoft.com/office/powerpoint/2010/main" val="2727176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different Auto Deploy Scenarios</a:t>
            </a:r>
          </a:p>
          <a:p>
            <a:pPr marL="228600" indent="-228600">
              <a:buAutoNum type="arabicPeriod"/>
            </a:pPr>
            <a:r>
              <a:rPr lang="en-US" dirty="0"/>
              <a:t>Is an Existing host or cluster of hosts</a:t>
            </a:r>
          </a:p>
          <a:p>
            <a:pPr marL="228600" indent="-228600">
              <a:buAutoNum type="arabicPeriod"/>
            </a:pPr>
            <a:r>
              <a:rPr lang="en-US" dirty="0"/>
              <a:t>Adding Hosts to an Existing or new Cluster</a:t>
            </a:r>
          </a:p>
          <a:p>
            <a:pPr marL="228600" indent="-228600">
              <a:buAutoNum type="arabicPeriod"/>
            </a:pPr>
            <a:r>
              <a:rPr lang="en-US" dirty="0"/>
              <a:t>A new host </a:t>
            </a:r>
          </a:p>
          <a:p>
            <a:pPr marL="228600" indent="-228600">
              <a:buAutoNum type="arabicPeriod"/>
            </a:pPr>
            <a:endParaRPr lang="en-US" dirty="0"/>
          </a:p>
          <a:p>
            <a:pPr marL="0" indent="0">
              <a:buNone/>
            </a:pPr>
            <a:r>
              <a:rPr lang="en-US" dirty="0"/>
              <a:t>The overall outcome at the end remains the same</a:t>
            </a:r>
          </a:p>
        </p:txBody>
      </p:sp>
      <p:sp>
        <p:nvSpPr>
          <p:cNvPr id="4" name="Slide Number Placeholder 3"/>
          <p:cNvSpPr>
            <a:spLocks noGrp="1"/>
          </p:cNvSpPr>
          <p:nvPr>
            <p:ph type="sldNum" sz="quarter" idx="5"/>
          </p:nvPr>
        </p:nvSpPr>
        <p:spPr/>
        <p:txBody>
          <a:bodyPr/>
          <a:lstStyle/>
          <a:p>
            <a:fld id="{9F4FBC3A-A12C-40F9-BB8D-BC30C7901396}" type="slidenum">
              <a:rPr lang="en-US" smtClean="0"/>
              <a:pPr/>
              <a:t>22</a:t>
            </a:fld>
            <a:endParaRPr lang="en-US" dirty="0"/>
          </a:p>
        </p:txBody>
      </p:sp>
    </p:spTree>
    <p:extLst>
      <p:ext uri="{BB962C8B-B14F-4D97-AF65-F5344CB8AC3E}">
        <p14:creationId xmlns:p14="http://schemas.microsoft.com/office/powerpoint/2010/main" val="22396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breakdown of what makes up an Auto Deploy Rule</a:t>
            </a:r>
          </a:p>
          <a:p>
            <a:r>
              <a:rPr lang="en-US" dirty="0"/>
              <a:t>You can claim all hosts or claim them based on certain criteria.</a:t>
            </a:r>
          </a:p>
          <a:p>
            <a:endParaRPr lang="en-US" dirty="0"/>
          </a:p>
          <a:p>
            <a:r>
              <a:rPr lang="en-US" dirty="0"/>
              <a:t>There are 4 main configuration areas</a:t>
            </a:r>
          </a:p>
          <a:p>
            <a:pPr marL="228600" indent="-228600">
              <a:buAutoNum type="arabicPeriod"/>
            </a:pPr>
            <a:r>
              <a:rPr lang="en-US" dirty="0"/>
              <a:t>Host Location</a:t>
            </a:r>
          </a:p>
          <a:p>
            <a:pPr marL="228600" indent="-228600">
              <a:buAutoNum type="arabicPeriod"/>
            </a:pPr>
            <a:r>
              <a:rPr lang="en-US" dirty="0"/>
              <a:t>Image Profile</a:t>
            </a:r>
          </a:p>
          <a:p>
            <a:pPr marL="228600" indent="-228600">
              <a:buAutoNum type="arabicPeriod"/>
            </a:pPr>
            <a:r>
              <a:rPr lang="en-US" dirty="0"/>
              <a:t>Host Profile</a:t>
            </a:r>
          </a:p>
          <a:p>
            <a:pPr marL="228600" indent="-228600">
              <a:buAutoNum type="arabicPeriod"/>
            </a:pPr>
            <a:r>
              <a:rPr lang="en-US" dirty="0"/>
              <a:t>And Script Bundle – for advanced configurations that cannot be done via a Host Profile</a:t>
            </a:r>
          </a:p>
        </p:txBody>
      </p:sp>
      <p:sp>
        <p:nvSpPr>
          <p:cNvPr id="4" name="Slide Number Placeholder 3"/>
          <p:cNvSpPr>
            <a:spLocks noGrp="1"/>
          </p:cNvSpPr>
          <p:nvPr>
            <p:ph type="sldNum" sz="quarter" idx="5"/>
          </p:nvPr>
        </p:nvSpPr>
        <p:spPr/>
        <p:txBody>
          <a:bodyPr/>
          <a:lstStyle/>
          <a:p>
            <a:fld id="{9F4FBC3A-A12C-40F9-BB8D-BC30C7901396}" type="slidenum">
              <a:rPr lang="en-US" smtClean="0"/>
              <a:pPr/>
              <a:t>23</a:t>
            </a:fld>
            <a:endParaRPr lang="en-US" dirty="0"/>
          </a:p>
        </p:txBody>
      </p:sp>
    </p:spTree>
    <p:extLst>
      <p:ext uri="{BB962C8B-B14F-4D97-AF65-F5344CB8AC3E}">
        <p14:creationId xmlns:p14="http://schemas.microsoft.com/office/powerpoint/2010/main" val="885036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all the attributes from a UCS blade server after being booted via Auto Deploy without Auto Deploy rules associated with it. Notice all the things you can use for pattern recognition. </a:t>
            </a:r>
          </a:p>
        </p:txBody>
      </p:sp>
      <p:sp>
        <p:nvSpPr>
          <p:cNvPr id="4" name="Slide Number Placeholder 3"/>
          <p:cNvSpPr>
            <a:spLocks noGrp="1"/>
          </p:cNvSpPr>
          <p:nvPr>
            <p:ph type="sldNum" sz="quarter" idx="5"/>
          </p:nvPr>
        </p:nvSpPr>
        <p:spPr/>
        <p:txBody>
          <a:bodyPr/>
          <a:lstStyle/>
          <a:p>
            <a:fld id="{9F4FBC3A-A12C-40F9-BB8D-BC30C7901396}" type="slidenum">
              <a:rPr lang="en-US" smtClean="0"/>
              <a:pPr/>
              <a:t>24</a:t>
            </a:fld>
            <a:endParaRPr lang="en-US" dirty="0"/>
          </a:p>
        </p:txBody>
      </p:sp>
    </p:spTree>
    <p:extLst>
      <p:ext uri="{BB962C8B-B14F-4D97-AF65-F5344CB8AC3E}">
        <p14:creationId xmlns:p14="http://schemas.microsoft.com/office/powerpoint/2010/main" val="3358227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wish to go full Stateless with Caching, you will want to look at these 2 different methodologies</a:t>
            </a:r>
          </a:p>
          <a:p>
            <a:r>
              <a:rPr lang="en-US" dirty="0"/>
              <a:t>They include</a:t>
            </a:r>
          </a:p>
          <a:p>
            <a:pPr marL="228600" indent="-228600">
              <a:buAutoNum type="arabicPeriod"/>
            </a:pPr>
            <a:r>
              <a:rPr lang="en-US" dirty="0"/>
              <a:t>New Hosts</a:t>
            </a:r>
          </a:p>
          <a:p>
            <a:pPr marL="228600" indent="-228600">
              <a:buAutoNum type="arabicPeriod"/>
            </a:pPr>
            <a:r>
              <a:rPr lang="en-US" dirty="0"/>
              <a:t>Existing Hosts</a:t>
            </a:r>
          </a:p>
          <a:p>
            <a:pPr marL="228600" indent="-228600">
              <a:buAutoNum type="arabicPeriod"/>
            </a:pPr>
            <a:endParaRPr lang="en-US" dirty="0"/>
          </a:p>
          <a:p>
            <a:pPr marL="0" indent="0">
              <a:buNone/>
            </a:pPr>
            <a:r>
              <a:rPr lang="en-US" dirty="0"/>
              <a:t>There are different steps for each methodology, but at the end, both get you to the same end goal of Stateless with caching.</a:t>
            </a:r>
          </a:p>
        </p:txBody>
      </p:sp>
      <p:sp>
        <p:nvSpPr>
          <p:cNvPr id="4" name="Slide Number Placeholder 3"/>
          <p:cNvSpPr>
            <a:spLocks noGrp="1"/>
          </p:cNvSpPr>
          <p:nvPr>
            <p:ph type="sldNum" sz="quarter" idx="5"/>
          </p:nvPr>
        </p:nvSpPr>
        <p:spPr/>
        <p:txBody>
          <a:bodyPr/>
          <a:lstStyle/>
          <a:p>
            <a:fld id="{9F4FBC3A-A12C-40F9-BB8D-BC30C7901396}" type="slidenum">
              <a:rPr lang="en-US" smtClean="0"/>
              <a:pPr/>
              <a:t>25</a:t>
            </a:fld>
            <a:endParaRPr lang="en-US" dirty="0"/>
          </a:p>
        </p:txBody>
      </p:sp>
    </p:spTree>
    <p:extLst>
      <p:ext uri="{BB962C8B-B14F-4D97-AF65-F5344CB8AC3E}">
        <p14:creationId xmlns:p14="http://schemas.microsoft.com/office/powerpoint/2010/main" val="2718992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Host profile from a reference host, applying host profile to host in same cluster with same default gateway,  </a:t>
            </a:r>
          </a:p>
          <a:p>
            <a:endParaRPr lang="en-US" dirty="0"/>
          </a:p>
          <a:p>
            <a:r>
              <a:rPr lang="en-US" dirty="0"/>
              <a:t>Step 1. Import your </a:t>
            </a:r>
            <a:r>
              <a:rPr lang="en-US" dirty="0" err="1"/>
              <a:t>ESXi</a:t>
            </a:r>
            <a:r>
              <a:rPr lang="en-US" dirty="0"/>
              <a:t> Image into Image Builder</a:t>
            </a:r>
          </a:p>
          <a:p>
            <a:r>
              <a:rPr lang="en-US" dirty="0"/>
              <a:t>Step 2. Find the attributes you want to use to create your Auto Deploy Rule</a:t>
            </a:r>
          </a:p>
          <a:p>
            <a:r>
              <a:rPr lang="en-US" dirty="0"/>
              <a:t>Step 3. Configure your Auto Deploy rules with the pattern attributes you selected (In my example we use DNS host names), set host location, </a:t>
            </a:r>
            <a:r>
              <a:rPr lang="en-US" dirty="0" err="1"/>
              <a:t>ESXi</a:t>
            </a:r>
            <a:r>
              <a:rPr lang="en-US" dirty="0"/>
              <a:t> image, and host profile.</a:t>
            </a:r>
          </a:p>
          <a:p>
            <a:r>
              <a:rPr lang="en-US" dirty="0"/>
              <a:t>Step 4. You need to activate your Auto Deploy Rules</a:t>
            </a:r>
          </a:p>
        </p:txBody>
      </p:sp>
      <p:sp>
        <p:nvSpPr>
          <p:cNvPr id="4" name="Slide Number Placeholder 3"/>
          <p:cNvSpPr>
            <a:spLocks noGrp="1"/>
          </p:cNvSpPr>
          <p:nvPr>
            <p:ph type="sldNum" sz="quarter" idx="5"/>
          </p:nvPr>
        </p:nvSpPr>
        <p:spPr/>
        <p:txBody>
          <a:bodyPr/>
          <a:lstStyle/>
          <a:p>
            <a:fld id="{9F4FBC3A-A12C-40F9-BB8D-BC30C7901396}" type="slidenum">
              <a:rPr lang="en-US" smtClean="0"/>
              <a:pPr/>
              <a:t>26</a:t>
            </a:fld>
            <a:endParaRPr lang="en-US" dirty="0"/>
          </a:p>
        </p:txBody>
      </p:sp>
    </p:spTree>
    <p:extLst>
      <p:ext uri="{BB962C8B-B14F-4D97-AF65-F5344CB8AC3E}">
        <p14:creationId xmlns:p14="http://schemas.microsoft.com/office/powerpoint/2010/main" val="2263955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for some reason you run into the scenario that the host will not cache the </a:t>
            </a:r>
            <a:r>
              <a:rPr lang="en-US" dirty="0" err="1"/>
              <a:t>ESXi</a:t>
            </a:r>
            <a:r>
              <a:rPr lang="en-US" dirty="0"/>
              <a:t> image, you can follow these steps to fix the caching issue.</a:t>
            </a:r>
          </a:p>
        </p:txBody>
      </p:sp>
      <p:sp>
        <p:nvSpPr>
          <p:cNvPr id="4" name="Slide Number Placeholder 3"/>
          <p:cNvSpPr>
            <a:spLocks noGrp="1"/>
          </p:cNvSpPr>
          <p:nvPr>
            <p:ph type="sldNum" sz="quarter" idx="5"/>
          </p:nvPr>
        </p:nvSpPr>
        <p:spPr/>
        <p:txBody>
          <a:bodyPr/>
          <a:lstStyle/>
          <a:p>
            <a:fld id="{9F4FBC3A-A12C-40F9-BB8D-BC30C7901396}" type="slidenum">
              <a:rPr lang="en-US" smtClean="0"/>
              <a:pPr/>
              <a:t>27</a:t>
            </a:fld>
            <a:endParaRPr lang="en-US" dirty="0"/>
          </a:p>
        </p:txBody>
      </p:sp>
    </p:spTree>
    <p:extLst>
      <p:ext uri="{BB962C8B-B14F-4D97-AF65-F5344CB8AC3E}">
        <p14:creationId xmlns:p14="http://schemas.microsoft.com/office/powerpoint/2010/main" val="384183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of host being rebooted and RAID deleted to resolve Auto Deploy Cache issue</a:t>
            </a:r>
          </a:p>
          <a:p>
            <a:endParaRPr lang="en-US" dirty="0"/>
          </a:p>
          <a:p>
            <a:r>
              <a:rPr lang="en-US" dirty="0"/>
              <a:t>Note: after blade profile is re-added video is done.</a:t>
            </a:r>
          </a:p>
        </p:txBody>
      </p:sp>
      <p:sp>
        <p:nvSpPr>
          <p:cNvPr id="4" name="Slide Number Placeholder 3"/>
          <p:cNvSpPr>
            <a:spLocks noGrp="1"/>
          </p:cNvSpPr>
          <p:nvPr>
            <p:ph type="sldNum" sz="quarter" idx="5"/>
          </p:nvPr>
        </p:nvSpPr>
        <p:spPr/>
        <p:txBody>
          <a:bodyPr/>
          <a:lstStyle/>
          <a:p>
            <a:fld id="{9F4FBC3A-A12C-40F9-BB8D-BC30C7901396}" type="slidenum">
              <a:rPr lang="en-US" smtClean="0"/>
              <a:pPr/>
              <a:t>28</a:t>
            </a:fld>
            <a:endParaRPr lang="en-US" dirty="0"/>
          </a:p>
        </p:txBody>
      </p:sp>
    </p:spTree>
    <p:extLst>
      <p:ext uri="{BB962C8B-B14F-4D97-AF65-F5344CB8AC3E}">
        <p14:creationId xmlns:p14="http://schemas.microsoft.com/office/powerpoint/2010/main" val="2470113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32</a:t>
            </a:fld>
            <a:endParaRPr lang="en-US" dirty="0"/>
          </a:p>
        </p:txBody>
      </p:sp>
    </p:spTree>
    <p:extLst>
      <p:ext uri="{BB962C8B-B14F-4D97-AF65-F5344CB8AC3E}">
        <p14:creationId xmlns:p14="http://schemas.microsoft.com/office/powerpoint/2010/main" val="3823288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host profile captures all aspects of a host. Everything from the </a:t>
            </a:r>
            <a:r>
              <a:rPr lang="en-US" dirty="0" err="1"/>
              <a:t>ESXi</a:t>
            </a:r>
            <a:r>
              <a:rPr lang="en-US" dirty="0"/>
              <a:t> configuration down to the hardware PCI configuration and saves all of this info in a file in the VCSA DB.</a:t>
            </a:r>
            <a:br>
              <a:rPr lang="en-US" dirty="0"/>
            </a:br>
            <a:r>
              <a:rPr lang="en-US" dirty="0"/>
              <a:t>This is used for host configuration automation and standardization. </a:t>
            </a:r>
          </a:p>
        </p:txBody>
      </p:sp>
      <p:sp>
        <p:nvSpPr>
          <p:cNvPr id="4" name="Slide Number Placeholder 3"/>
          <p:cNvSpPr>
            <a:spLocks noGrp="1"/>
          </p:cNvSpPr>
          <p:nvPr>
            <p:ph type="sldNum" sz="quarter" idx="5"/>
          </p:nvPr>
        </p:nvSpPr>
        <p:spPr/>
        <p:txBody>
          <a:bodyPr/>
          <a:lstStyle/>
          <a:p>
            <a:fld id="{9F4FBC3A-A12C-40F9-BB8D-BC30C7901396}" type="slidenum">
              <a:rPr lang="en-US" smtClean="0"/>
              <a:pPr/>
              <a:t>4</a:t>
            </a:fld>
            <a:endParaRPr lang="en-US" dirty="0"/>
          </a:p>
        </p:txBody>
      </p:sp>
    </p:spTree>
    <p:extLst>
      <p:ext uri="{BB962C8B-B14F-4D97-AF65-F5344CB8AC3E}">
        <p14:creationId xmlns:p14="http://schemas.microsoft.com/office/powerpoint/2010/main" val="1218856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Customize a host, you will need to set Host Customizations.</a:t>
            </a:r>
          </a:p>
          <a:p>
            <a:endParaRPr lang="en-US" dirty="0"/>
          </a:p>
          <a:p>
            <a:r>
              <a:rPr lang="en-US" dirty="0"/>
              <a:t>Host Customizations are the individual settings for a host</a:t>
            </a:r>
          </a:p>
          <a:p>
            <a:r>
              <a:rPr lang="en-US" dirty="0"/>
              <a:t>like the Host Name, IP, etc.</a:t>
            </a:r>
          </a:p>
        </p:txBody>
      </p:sp>
      <p:sp>
        <p:nvSpPr>
          <p:cNvPr id="4" name="Slide Number Placeholder 3"/>
          <p:cNvSpPr>
            <a:spLocks noGrp="1"/>
          </p:cNvSpPr>
          <p:nvPr>
            <p:ph type="sldNum" sz="quarter" idx="5"/>
          </p:nvPr>
        </p:nvSpPr>
        <p:spPr/>
        <p:txBody>
          <a:bodyPr/>
          <a:lstStyle/>
          <a:p>
            <a:fld id="{9F4FBC3A-A12C-40F9-BB8D-BC30C7901396}" type="slidenum">
              <a:rPr lang="en-US" smtClean="0"/>
              <a:pPr/>
              <a:t>5</a:t>
            </a:fld>
            <a:endParaRPr lang="en-US" dirty="0"/>
          </a:p>
        </p:txBody>
      </p:sp>
    </p:spTree>
    <p:extLst>
      <p:ext uri="{BB962C8B-B14F-4D97-AF65-F5344CB8AC3E}">
        <p14:creationId xmlns:p14="http://schemas.microsoft.com/office/powerpoint/2010/main" val="220204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 Host Customization on a Host</a:t>
            </a:r>
          </a:p>
        </p:txBody>
      </p:sp>
      <p:sp>
        <p:nvSpPr>
          <p:cNvPr id="4" name="Slide Number Placeholder 3"/>
          <p:cNvSpPr>
            <a:spLocks noGrp="1"/>
          </p:cNvSpPr>
          <p:nvPr>
            <p:ph type="sldNum" sz="quarter" idx="5"/>
          </p:nvPr>
        </p:nvSpPr>
        <p:spPr/>
        <p:txBody>
          <a:bodyPr/>
          <a:lstStyle/>
          <a:p>
            <a:fld id="{9F4FBC3A-A12C-40F9-BB8D-BC30C7901396}" type="slidenum">
              <a:rPr lang="en-US" smtClean="0"/>
              <a:pPr/>
              <a:t>6</a:t>
            </a:fld>
            <a:endParaRPr lang="en-US" dirty="0"/>
          </a:p>
        </p:txBody>
      </p:sp>
    </p:spTree>
    <p:extLst>
      <p:ext uri="{BB962C8B-B14F-4D97-AF65-F5344CB8AC3E}">
        <p14:creationId xmlns:p14="http://schemas.microsoft.com/office/powerpoint/2010/main" val="377305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created a </a:t>
            </a:r>
            <a:r>
              <a:rPr lang="en-US" dirty="0" err="1"/>
              <a:t>PowerCLI</a:t>
            </a:r>
            <a:r>
              <a:rPr lang="en-US" dirty="0"/>
              <a:t> Script that will fully automate Host Profiles creation and standardization for you.</a:t>
            </a:r>
          </a:p>
          <a:p>
            <a:r>
              <a:rPr lang="en-US" dirty="0"/>
              <a:t>It also has the ability to automatically create Auto Deploy Rules based on that host profile for a cluster that shares the same Default Gateway.</a:t>
            </a:r>
          </a:p>
        </p:txBody>
      </p:sp>
      <p:sp>
        <p:nvSpPr>
          <p:cNvPr id="4" name="Slide Number Placeholder 3"/>
          <p:cNvSpPr>
            <a:spLocks noGrp="1"/>
          </p:cNvSpPr>
          <p:nvPr>
            <p:ph type="sldNum" sz="quarter" idx="5"/>
          </p:nvPr>
        </p:nvSpPr>
        <p:spPr/>
        <p:txBody>
          <a:bodyPr/>
          <a:lstStyle/>
          <a:p>
            <a:fld id="{9F4FBC3A-A12C-40F9-BB8D-BC30C7901396}" type="slidenum">
              <a:rPr lang="en-US" smtClean="0"/>
              <a:pPr/>
              <a:t>7</a:t>
            </a:fld>
            <a:endParaRPr lang="en-US" dirty="0"/>
          </a:p>
        </p:txBody>
      </p:sp>
    </p:spTree>
    <p:extLst>
      <p:ext uri="{BB962C8B-B14F-4D97-AF65-F5344CB8AC3E}">
        <p14:creationId xmlns:p14="http://schemas.microsoft.com/office/powerpoint/2010/main" val="4023192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is going to show us how to Run my </a:t>
            </a:r>
            <a:r>
              <a:rPr lang="en-US" dirty="0" err="1"/>
              <a:t>PowerCLI</a:t>
            </a:r>
            <a:r>
              <a:rPr lang="en-US" dirty="0"/>
              <a:t> Script automation.</a:t>
            </a:r>
          </a:p>
        </p:txBody>
      </p:sp>
      <p:sp>
        <p:nvSpPr>
          <p:cNvPr id="4" name="Slide Number Placeholder 3"/>
          <p:cNvSpPr>
            <a:spLocks noGrp="1"/>
          </p:cNvSpPr>
          <p:nvPr>
            <p:ph type="sldNum" sz="quarter" idx="5"/>
          </p:nvPr>
        </p:nvSpPr>
        <p:spPr/>
        <p:txBody>
          <a:bodyPr/>
          <a:lstStyle/>
          <a:p>
            <a:fld id="{9F4FBC3A-A12C-40F9-BB8D-BC30C7901396}" type="slidenum">
              <a:rPr lang="en-US" smtClean="0"/>
              <a:pPr/>
              <a:t>8</a:t>
            </a:fld>
            <a:endParaRPr lang="en-US" dirty="0"/>
          </a:p>
        </p:txBody>
      </p:sp>
    </p:spTree>
    <p:extLst>
      <p:ext uri="{BB962C8B-B14F-4D97-AF65-F5344CB8AC3E}">
        <p14:creationId xmlns:p14="http://schemas.microsoft.com/office/powerpoint/2010/main" val="151017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Host Profile Model starts with</a:t>
            </a:r>
          </a:p>
          <a:p>
            <a:pPr marL="228600" indent="-228600">
              <a:buAutoNum type="arabicPeriod"/>
            </a:pPr>
            <a:r>
              <a:rPr lang="en-US" dirty="0"/>
              <a:t>Setup and configuring your reference host</a:t>
            </a:r>
          </a:p>
          <a:p>
            <a:pPr marL="228600" indent="-228600">
              <a:buAutoNum type="arabicPeriod"/>
            </a:pPr>
            <a:r>
              <a:rPr lang="en-US" dirty="0"/>
              <a:t>Create a Host Profile from the reference host</a:t>
            </a:r>
          </a:p>
          <a:p>
            <a:pPr marL="228600" indent="-228600">
              <a:buAutoNum type="arabicPeriod"/>
            </a:pPr>
            <a:r>
              <a:rPr lang="en-US" dirty="0"/>
              <a:t>Attach hosts or clusters to the host profile</a:t>
            </a:r>
          </a:p>
          <a:p>
            <a:pPr marL="228600" indent="-228600">
              <a:buAutoNum type="arabicPeriod"/>
            </a:pPr>
            <a:r>
              <a:rPr lang="en-US" dirty="0"/>
              <a:t>Import or set the Host Customizations for all hosts.</a:t>
            </a:r>
          </a:p>
          <a:p>
            <a:pPr marL="228600" indent="-228600">
              <a:buAutoNum type="arabicPeriod"/>
            </a:pPr>
            <a:r>
              <a:rPr lang="en-US" dirty="0"/>
              <a:t>Check Compliance of all hosts or cluster against the host profile</a:t>
            </a:r>
          </a:p>
          <a:p>
            <a:pPr marL="228600" indent="-228600">
              <a:buAutoNum type="arabicPeriod"/>
            </a:pPr>
            <a:r>
              <a:rPr lang="en-US" dirty="0"/>
              <a:t>Apply the host profile to all hosts</a:t>
            </a:r>
          </a:p>
        </p:txBody>
      </p:sp>
      <p:sp>
        <p:nvSpPr>
          <p:cNvPr id="4" name="Slide Number Placeholder 3"/>
          <p:cNvSpPr>
            <a:spLocks noGrp="1"/>
          </p:cNvSpPr>
          <p:nvPr>
            <p:ph type="sldNum" sz="quarter" idx="5"/>
          </p:nvPr>
        </p:nvSpPr>
        <p:spPr/>
        <p:txBody>
          <a:bodyPr/>
          <a:lstStyle/>
          <a:p>
            <a:fld id="{9F4FBC3A-A12C-40F9-BB8D-BC30C7901396}" type="slidenum">
              <a:rPr lang="en-US" smtClean="0"/>
              <a:pPr/>
              <a:t>9</a:t>
            </a:fld>
            <a:endParaRPr lang="en-US" dirty="0"/>
          </a:p>
        </p:txBody>
      </p:sp>
    </p:spTree>
    <p:extLst>
      <p:ext uri="{BB962C8B-B14F-4D97-AF65-F5344CB8AC3E}">
        <p14:creationId xmlns:p14="http://schemas.microsoft.com/office/powerpoint/2010/main" val="2467025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video I am going to show you where in the VCSA you can find the host profiles in the GUI.</a:t>
            </a:r>
          </a:p>
          <a:p>
            <a:endParaRPr lang="en-US" dirty="0"/>
          </a:p>
          <a:p>
            <a:r>
              <a:rPr lang="en-US" dirty="0"/>
              <a:t>I will then show you all the details of what a Host Profile looks like.</a:t>
            </a:r>
          </a:p>
        </p:txBody>
      </p:sp>
      <p:sp>
        <p:nvSpPr>
          <p:cNvPr id="4" name="Slide Number Placeholder 3"/>
          <p:cNvSpPr>
            <a:spLocks noGrp="1"/>
          </p:cNvSpPr>
          <p:nvPr>
            <p:ph type="sldNum" sz="quarter" idx="5"/>
          </p:nvPr>
        </p:nvSpPr>
        <p:spPr/>
        <p:txBody>
          <a:bodyPr/>
          <a:lstStyle/>
          <a:p>
            <a:fld id="{9F4FBC3A-A12C-40F9-BB8D-BC30C7901396}" type="slidenum">
              <a:rPr lang="en-US" smtClean="0"/>
              <a:pPr/>
              <a:t>10</a:t>
            </a:fld>
            <a:endParaRPr lang="en-US" dirty="0"/>
          </a:p>
        </p:txBody>
      </p:sp>
    </p:spTree>
    <p:extLst>
      <p:ext uri="{BB962C8B-B14F-4D97-AF65-F5344CB8AC3E}">
        <p14:creationId xmlns:p14="http://schemas.microsoft.com/office/powerpoint/2010/main" val="1016582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title="gradient decorative shape">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title="gradient decorative shape">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bg1"/>
                </a:solidFill>
                <a:latin typeface="+mn-lt"/>
                <a:ea typeface="Verdana" panose="020B0604030504040204" pitchFamily="34" charset="0"/>
                <a:cs typeface="Verdana" panose="020B0604030504040204" pitchFamily="34" charset="0"/>
              </a:rPr>
              <a:t>©2020 VMware, Inc.</a:t>
            </a:r>
            <a:endParaRPr lang="en-US" sz="800" dirty="0">
              <a:solidFill>
                <a:schemeClr val="bg1"/>
              </a:solidFill>
              <a:latin typeface="+mj-lt"/>
              <a:ea typeface="Verdana" panose="020B0604030504040204" pitchFamily="34" charset="0"/>
              <a:cs typeface="Verdana" panose="020B0604030504040204" pitchFamily="34" charset="0"/>
            </a:endParaRPr>
          </a:p>
        </p:txBody>
      </p:sp>
      <p:grpSp>
        <p:nvGrpSpPr>
          <p:cNvPr id="17" name="vmware logo" title="vmware logo">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dirty="0"/>
              <a:t>Date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9" name="Group 18" descr="logo">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©2020 VMware, Inc.</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Tree>
    <p:extLst>
      <p:ext uri="{BB962C8B-B14F-4D97-AF65-F5344CB8AC3E}">
        <p14:creationId xmlns:p14="http://schemas.microsoft.com/office/powerpoint/2010/main" val="37038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©2020 VMware, Inc.</a:t>
            </a:r>
          </a:p>
        </p:txBody>
      </p:sp>
      <p:sp>
        <p:nvSpPr>
          <p:cNvPr id="16" name="Isosceles Triangle 15">
            <a:extLst>
              <a:ext uri="{FF2B5EF4-FFF2-40B4-BE49-F238E27FC236}">
                <a16:creationId xmlns:a16="http://schemas.microsoft.com/office/drawing/2014/main" id="{77AF2AD3-F838-49C6-9DFB-93814BFCCBA6}"/>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3565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9" name="Group 18" descr="logo">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Tree>
    <p:extLst>
      <p:ext uri="{BB962C8B-B14F-4D97-AF65-F5344CB8AC3E}">
        <p14:creationId xmlns:p14="http://schemas.microsoft.com/office/powerpoint/2010/main" val="186473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descr="logo">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©2020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63822" y="-4485813"/>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descr="logo">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©2020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Tree>
    <p:extLst>
      <p:ext uri="{BB962C8B-B14F-4D97-AF65-F5344CB8AC3E}">
        <p14:creationId xmlns:p14="http://schemas.microsoft.com/office/powerpoint/2010/main" val="12945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descr="logo">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©2020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Tree>
    <p:extLst>
      <p:ext uri="{BB962C8B-B14F-4D97-AF65-F5344CB8AC3E}">
        <p14:creationId xmlns:p14="http://schemas.microsoft.com/office/powerpoint/2010/main" val="353741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descr="logo">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©2020 VMware, Inc.</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Tree>
    <p:extLst>
      <p:ext uri="{BB962C8B-B14F-4D97-AF65-F5344CB8AC3E}">
        <p14:creationId xmlns:p14="http://schemas.microsoft.com/office/powerpoint/2010/main" val="21671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descr="logo">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©2020 VMware, Inc.</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Tree>
    <p:extLst>
      <p:ext uri="{BB962C8B-B14F-4D97-AF65-F5344CB8AC3E}">
        <p14:creationId xmlns:p14="http://schemas.microsoft.com/office/powerpoint/2010/main" val="3185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descr="logo">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©2020 VMware, Inc.</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Tree>
    <p:extLst>
      <p:ext uri="{BB962C8B-B14F-4D97-AF65-F5344CB8AC3E}">
        <p14:creationId xmlns:p14="http://schemas.microsoft.com/office/powerpoint/2010/main" val="3194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descr="logo">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tx1"/>
                </a:solidFill>
                <a:latin typeface="+mj-lt"/>
                <a:ea typeface="Verdana" panose="020B0604030504040204" pitchFamily="34" charset="0"/>
                <a:cs typeface="Verdana" panose="020B0604030504040204" pitchFamily="34" charset="0"/>
              </a:rPr>
              <a:t>©2020 VMware, Inc.</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4"/>
                </a:solidFill>
              </a:defRPr>
            </a:lvl1pPr>
          </a:lstStyle>
          <a:p>
            <a:pPr lvl="0"/>
            <a:r>
              <a:rPr lang="en-US" dirty="0"/>
              <a:t>Source Name</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Tree>
    <p:extLst>
      <p:ext uri="{BB962C8B-B14F-4D97-AF65-F5344CB8AC3E}">
        <p14:creationId xmlns:p14="http://schemas.microsoft.com/office/powerpoint/2010/main" val="14718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 uri="{C183D7F6-B498-43B3-948B-1728B52AA6E4}">
                <adec:decorative xmlns:adec="http://schemas.microsoft.com/office/drawing/2017/decorative" val="1"/>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 uri="{C183D7F6-B498-43B3-948B-1728B52AA6E4}">
                <adec:decorative xmlns:adec="http://schemas.microsoft.com/office/drawing/2017/decorative" val="1"/>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17" name="Group 16" descr="logo">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bg1"/>
                </a:solidFill>
                <a:latin typeface="+mn-lt"/>
                <a:ea typeface="Verdana" panose="020B0604030504040204" pitchFamily="34" charset="0"/>
                <a:cs typeface="Verdana" panose="020B0604030504040204" pitchFamily="34" charset="0"/>
              </a:rPr>
              <a:t>©2020 VMware, Inc.</a:t>
            </a:r>
            <a:endParaRPr lang="en-US" sz="800" dirty="0">
              <a:solidFill>
                <a:schemeClr val="bg1"/>
              </a:solidFill>
              <a:latin typeface="+mj-lt"/>
              <a:ea typeface="Verdana" panose="020B0604030504040204" pitchFamily="34" charset="0"/>
              <a:cs typeface="Verdana" panose="020B0604030504040204" pitchFamily="34" charset="0"/>
            </a:endParaRP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Eighth level</a:t>
            </a:r>
          </a:p>
          <a:p>
            <a:pPr lvl="8"/>
            <a:r>
              <a:rPr lang="en-US" dirty="0"/>
              <a:t>Ninth level</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5"/>
            <a:endParaRPr lang="en-US" dirty="0"/>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Eighth level</a:t>
            </a:r>
          </a:p>
          <a:p>
            <a:pPr lvl="8"/>
            <a:r>
              <a:rPr lang="en-US" dirty="0"/>
              <a:t>Ninth level</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dirty="0"/>
              <a:t>Click to add header</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dirty="0"/>
              <a:t>Click to add header </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Click to Add One Line Title</a:t>
            </a:r>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 level</a:t>
            </a:r>
          </a:p>
          <a:p>
            <a:pPr lvl="8"/>
            <a:r>
              <a:rPr lang="en-US" dirty="0"/>
              <a:t>Ninth level</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Click to Add One Line Title</a:t>
            </a:r>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4" name="Rectangle 3">
            <a:extLst>
              <a:ext uri="{FF2B5EF4-FFF2-40B4-BE49-F238E27FC236}">
                <a16:creationId xmlns:a16="http://schemas.microsoft.com/office/drawing/2014/main" id="{330CD733-93DE-4793-929B-26E6DBA7592D}"/>
              </a:ext>
              <a:ext uri="{C183D7F6-B498-43B3-948B-1728B52AA6E4}">
                <adec:decorative xmlns:adec="http://schemas.microsoft.com/office/drawing/2017/decorative" val="1"/>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Click to Add One Line Title</a:t>
            </a:r>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8" name="Rectangle 17">
            <a:extLst>
              <a:ext uri="{FF2B5EF4-FFF2-40B4-BE49-F238E27FC236}">
                <a16:creationId xmlns:a16="http://schemas.microsoft.com/office/drawing/2014/main" id="{92EE86E2-0F2F-484B-8170-3AEBA1DDEB2D}"/>
              </a:ext>
              <a:ext uri="{C183D7F6-B498-43B3-948B-1728B52AA6E4}">
                <adec:decorative xmlns:adec="http://schemas.microsoft.com/office/drawing/2017/decorative" val="1"/>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Click to Add One Line Title</a:t>
            </a:r>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 uri="{C183D7F6-B498-43B3-948B-1728B52AA6E4}">
                <adec:decorative xmlns:adec="http://schemas.microsoft.com/office/drawing/2017/decorative" val="1"/>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dirty="0">
              <a:latin typeface="+mj-lt"/>
            </a:endParaRPr>
          </a:p>
        </p:txBody>
      </p:sp>
      <p:cxnSp>
        <p:nvCxnSpPr>
          <p:cNvPr id="90" name="Straight Connector 89">
            <a:extLst>
              <a:ext uri="{FF2B5EF4-FFF2-40B4-BE49-F238E27FC236}">
                <a16:creationId xmlns:a16="http://schemas.microsoft.com/office/drawing/2014/main" id="{EAAB5B3C-AE89-4605-BB4B-0C07DE733C40}"/>
              </a:ext>
              <a:ext uri="{C183D7F6-B498-43B3-948B-1728B52AA6E4}">
                <adec:decorative xmlns:adec="http://schemas.microsoft.com/office/drawing/2017/decorative" val="1"/>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 uri="{C183D7F6-B498-43B3-948B-1728B52AA6E4}">
                <adec:decorative xmlns:adec="http://schemas.microsoft.com/office/drawing/2017/decorative" val="1"/>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dirty="0"/>
              <a:t>Click icon to add picture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dirty="0"/>
              <a:t>Insert Logo here</a:t>
            </a: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 uri="{C183D7F6-B498-43B3-948B-1728B52AA6E4}">
                <adec:decorative xmlns:adec="http://schemas.microsoft.com/office/drawing/2017/decorative" val="1"/>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 uri="{C183D7F6-B498-43B3-948B-1728B52AA6E4}">
                <adec:decorative xmlns:adec="http://schemas.microsoft.com/office/drawing/2017/decorative" val="1"/>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7" name="Group 16" descr="logo">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bg1"/>
                </a:solidFill>
                <a:latin typeface="+mn-lt"/>
                <a:ea typeface="Verdana" panose="020B0604030504040204" pitchFamily="34" charset="0"/>
                <a:cs typeface="Verdana" panose="020B0604030504040204" pitchFamily="34" charset="0"/>
              </a:rPr>
              <a:t>©2020 VMware, Inc.</a:t>
            </a:r>
            <a:endParaRPr lang="en-US" sz="800" dirty="0">
              <a:solidFill>
                <a:schemeClr val="bg1"/>
              </a:solidFill>
              <a:latin typeface="+mj-lt"/>
              <a:ea typeface="Verdana" panose="020B0604030504040204" pitchFamily="34" charset="0"/>
              <a:cs typeface="Verdana" panose="020B0604030504040204" pitchFamily="34" charset="0"/>
            </a:endParaRP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©2020 VMware, Inc.</a:t>
            </a:r>
          </a:p>
        </p:txBody>
      </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Tree>
    <p:extLst>
      <p:ext uri="{BB962C8B-B14F-4D97-AF65-F5344CB8AC3E}">
        <p14:creationId xmlns:p14="http://schemas.microsoft.com/office/powerpoint/2010/main" val="111529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10421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44704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113121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©2020 VMware, Inc.</a:t>
            </a:r>
          </a:p>
        </p:txBody>
      </p:sp>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©2020 VMware, Inc.</a:t>
            </a:r>
          </a:p>
        </p:txBody>
      </p:sp>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©2020 VMware, Inc.</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 uri="{C183D7F6-B498-43B3-948B-1728B52AA6E4}">
                <adec:decorative xmlns:adec="http://schemas.microsoft.com/office/drawing/2017/decorative" val="1"/>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 uri="{C183D7F6-B498-43B3-948B-1728B52AA6E4}">
                <adec:decorative xmlns:adec="http://schemas.microsoft.com/office/drawing/2017/decorative" val="1"/>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 uri="{C183D7F6-B498-43B3-948B-1728B52AA6E4}">
                <adec:decorative xmlns:adec="http://schemas.microsoft.com/office/drawing/2017/decorative" val="1"/>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Master text styles</a:t>
            </a:r>
          </a:p>
          <a:p>
            <a:pPr lvl="1"/>
            <a:r>
              <a:rPr lang="en-US" dirty="0"/>
              <a:t>Second level</a:t>
            </a:r>
          </a:p>
        </p:txBody>
      </p:sp>
      <p:sp>
        <p:nvSpPr>
          <p:cNvPr id="4" name="Title 3">
            <a:extLst>
              <a:ext uri="{FF2B5EF4-FFF2-40B4-BE49-F238E27FC236}">
                <a16:creationId xmlns:a16="http://schemas.microsoft.com/office/drawing/2014/main" id="{77CAFA75-AC11-994E-A408-375943058B05}"/>
              </a:ext>
            </a:extLst>
          </p:cNvPr>
          <p:cNvSpPr>
            <a:spLocks noGrp="1"/>
          </p:cNvSpPr>
          <p:nvPr>
            <p:ph type="title" hasCustomPrompt="1"/>
          </p:nvPr>
        </p:nvSpPr>
        <p:spPr>
          <a:xfrm>
            <a:off x="610289" y="1318585"/>
            <a:ext cx="2102431" cy="381000"/>
          </a:xfrm>
        </p:spPr>
        <p:txBody>
          <a:bodyPr/>
          <a:lstStyle>
            <a:lvl1pPr>
              <a:defRPr lang="en-US" sz="3200" kern="1200" dirty="0">
                <a:solidFill>
                  <a:schemeClr val="accent2"/>
                </a:solidFill>
                <a:latin typeface="+mj-lt"/>
                <a:ea typeface="+mn-ea"/>
                <a:cs typeface="+mn-cs"/>
              </a:defRPr>
            </a:lvl1pPr>
          </a:lstStyle>
          <a:p>
            <a:r>
              <a:rPr lang="en-US" dirty="0"/>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dirty="0"/>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dirty="0"/>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dirty="0"/>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dirty="0"/>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dirty="0"/>
              <a:t>Edit Master text styles</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dirty="0"/>
              <a:t>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dirty="0"/>
              <a:t>Click to add text</a:t>
            </a:r>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 uri="{C183D7F6-B498-43B3-948B-1728B52AA6E4}">
                <adec:decorative xmlns:adec="http://schemas.microsoft.com/office/drawing/2017/decorative" val="1"/>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descr="logo">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©2020 VMware, Inc.</a:t>
            </a:r>
          </a:p>
        </p:txBody>
      </p:sp>
      <p:sp>
        <p:nvSpPr>
          <p:cNvPr id="28" name="Freeform: Shape 27">
            <a:extLst>
              <a:ext uri="{FF2B5EF4-FFF2-40B4-BE49-F238E27FC236}">
                <a16:creationId xmlns:a16="http://schemas.microsoft.com/office/drawing/2014/main" id="{5B8D218C-9E1A-4E8B-A343-F3F3A628E78E}"/>
              </a:ext>
              <a:ext uri="{C183D7F6-B498-43B3-948B-1728B52AA6E4}">
                <adec:decorative xmlns:adec="http://schemas.microsoft.com/office/drawing/2017/decorative" val="1"/>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descr="logo">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©2020 VMware, Inc.</a:t>
            </a:r>
          </a:p>
        </p:txBody>
      </p:sp>
      <p:sp>
        <p:nvSpPr>
          <p:cNvPr id="15" name="Freeform: Shape 14">
            <a:extLst>
              <a:ext uri="{FF2B5EF4-FFF2-40B4-BE49-F238E27FC236}">
                <a16:creationId xmlns:a16="http://schemas.microsoft.com/office/drawing/2014/main" id="{4C67E5CD-C662-462D-9821-CBF45A809F13}"/>
              </a:ext>
              <a:ext uri="{C183D7F6-B498-43B3-948B-1728B52AA6E4}">
                <adec:decorative xmlns:adec="http://schemas.microsoft.com/office/drawing/2017/decorative" val="1"/>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 uri="{C183D7F6-B498-43B3-948B-1728B52AA6E4}">
                <adec:decorative xmlns:adec="http://schemas.microsoft.com/office/drawing/2017/decorative" val="1"/>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descr="logo">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©2020 VMware, Inc.</a:t>
            </a:r>
          </a:p>
        </p:txBody>
      </p:sp>
      <p:sp>
        <p:nvSpPr>
          <p:cNvPr id="26" name="Freeform: Shape 25">
            <a:extLst>
              <a:ext uri="{FF2B5EF4-FFF2-40B4-BE49-F238E27FC236}">
                <a16:creationId xmlns:a16="http://schemas.microsoft.com/office/drawing/2014/main" id="{811A168A-1363-4430-87C6-83E5143B39F6}"/>
              </a:ext>
              <a:ext uri="{C183D7F6-B498-43B3-948B-1728B52AA6E4}">
                <adec:decorative xmlns:adec="http://schemas.microsoft.com/office/drawing/2017/decorative" val="1"/>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 uri="{C183D7F6-B498-43B3-948B-1728B52AA6E4}">
                <adec:decorative xmlns:adec="http://schemas.microsoft.com/office/drawing/2017/decorative" val="1"/>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hlinkClick r:id="rId2">
                  <a:extLst>
                    <a:ext uri="{A12FA001-AC4F-418D-AE19-62706E023703}">
                      <ahyp:hlinkClr xmlns:ahyp="http://schemas.microsoft.com/office/drawing/2018/hyperlinkcolor" val="tx"/>
                    </a:ext>
                  </a:extLst>
                </a:hlinkClick>
              </a:rPr>
              <a:t>Click here</a:t>
            </a:r>
            <a:r>
              <a:rPr lang="en-US" sz="1800" dirty="0">
                <a:solidFill>
                  <a:schemeClr val="bg1"/>
                </a:solidFill>
              </a:rPr>
              <a:t> to download the font</a:t>
            </a:r>
            <a:r>
              <a:rPr lang="en-US" sz="1800" baseline="0" dirty="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bg1"/>
                </a:solidFill>
              </a:rPr>
              <a:t>Log in with SSO and select the Brand Assets tab in Brand Central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guidelines or contact Oasis.</a:t>
            </a:r>
          </a:p>
          <a:p>
            <a:pPr>
              <a:lnSpc>
                <a:spcPct val="130000"/>
              </a:lnSpc>
            </a:pPr>
            <a:r>
              <a:rPr lang="en-US" sz="1800" dirty="0">
                <a:solidFill>
                  <a:schemeClr val="bg1"/>
                </a:solidFill>
              </a:rPr>
              <a:t> </a:t>
            </a:r>
            <a:endParaRPr lang="en-US" sz="3200" dirty="0">
              <a:solidFill>
                <a:schemeClr val="bg1"/>
              </a:solidFill>
            </a:endParaRPr>
          </a:p>
        </p:txBody>
      </p: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descr="metropolis font sample">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gr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descr="grid">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 uri="{C183D7F6-B498-43B3-948B-1728B52AA6E4}">
                <adec:decorative xmlns:adec="http://schemas.microsoft.com/office/drawing/2017/decorative" val="1"/>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Title Slide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1468" y="2014608"/>
            <a:ext cx="6062978" cy="1234440"/>
          </a:xfrm>
        </p:spPr>
        <p:txBody>
          <a:bodyPr wrap="square" anchor="b"/>
          <a:lstStyle>
            <a:lvl1pPr algn="l">
              <a:defRPr sz="4000" b="0" cap="none" baseline="0">
                <a:solidFill>
                  <a:schemeClr val="bg1"/>
                </a:solidFill>
              </a:defRPr>
            </a:lvl1pPr>
          </a:lstStyle>
          <a:p>
            <a:r>
              <a:rPr lang="en-US" dirty="0"/>
              <a:t>Click to Edit Master </a:t>
            </a:r>
            <a:br>
              <a:rPr lang="en-US" dirty="0"/>
            </a:br>
            <a:r>
              <a:rPr lang="en-US" dirty="0"/>
              <a:t>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51468" y="3303246"/>
            <a:ext cx="6062978" cy="416403"/>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51468" y="4737425"/>
            <a:ext cx="6062978" cy="355601"/>
          </a:xfrm>
        </p:spPr>
        <p:txBody>
          <a:bodyPr anchor="b"/>
          <a:lstStyle>
            <a:lvl1pPr algn="l">
              <a:buNone/>
              <a:defRPr sz="1600">
                <a:solidFill>
                  <a:schemeClr val="bg1"/>
                </a:solidFill>
              </a:defRPr>
            </a:lvl1pPr>
          </a:lstStyle>
          <a:p>
            <a:pPr lvl="0"/>
            <a:r>
              <a:rPr lang="en-US" dirty="0"/>
              <a:t>Author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51468" y="5138745"/>
            <a:ext cx="6062978" cy="355601"/>
          </a:xfrm>
        </p:spPr>
        <p:txBody>
          <a:bodyPr/>
          <a:lstStyle>
            <a:lvl1pPr algn="l">
              <a:buNone/>
              <a:defRPr sz="1600">
                <a:solidFill>
                  <a:schemeClr val="bg1"/>
                </a:solidFill>
              </a:defRPr>
            </a:lvl1pPr>
          </a:lstStyle>
          <a:p>
            <a:pPr lvl="0"/>
            <a:r>
              <a:rPr lang="en-US" dirty="0"/>
              <a:t>Author Title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26482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©2020 VMware, Inc.</a:t>
            </a:r>
          </a:p>
        </p:txBody>
      </p:sp>
      <p:sp>
        <p:nvSpPr>
          <p:cNvPr id="36" name="Freeform: Shape 35">
            <a:extLst>
              <a:ext uri="{FF2B5EF4-FFF2-40B4-BE49-F238E27FC236}">
                <a16:creationId xmlns:a16="http://schemas.microsoft.com/office/drawing/2014/main" id="{9428A741-FAD5-4234-862D-6AB7431CF1B6}"/>
              </a:ext>
              <a:ext uri="{C183D7F6-B498-43B3-948B-1728B52AA6E4}">
                <adec:decorative xmlns:adec="http://schemas.microsoft.com/office/drawing/2017/decorative" val="1"/>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descr="logo">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57605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descr="logo">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©2020 VMware, Inc.</a:t>
            </a:r>
          </a:p>
        </p:txBody>
      </p:sp>
      <p:sp>
        <p:nvSpPr>
          <p:cNvPr id="36" name="Freeform: Shape 35">
            <a:extLst>
              <a:ext uri="{FF2B5EF4-FFF2-40B4-BE49-F238E27FC236}">
                <a16:creationId xmlns:a16="http://schemas.microsoft.com/office/drawing/2014/main" id="{9428A741-FAD5-4234-862D-6AB7431CF1B6}"/>
              </a:ext>
              <a:ext uri="{C183D7F6-B498-43B3-948B-1728B52AA6E4}">
                <adec:decorative xmlns:adec="http://schemas.microsoft.com/office/drawing/2017/decorative" val="1"/>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grpSp>
        <p:nvGrpSpPr>
          <p:cNvPr id="17" name="Group 16" descr="logo">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©2020 VMware, Inc.</a:t>
            </a:r>
          </a:p>
        </p:txBody>
      </p:sp>
      <p:sp>
        <p:nvSpPr>
          <p:cNvPr id="36" name="Freeform: Shape 35">
            <a:extLst>
              <a:ext uri="{FF2B5EF4-FFF2-40B4-BE49-F238E27FC236}">
                <a16:creationId xmlns:a16="http://schemas.microsoft.com/office/drawing/2014/main" id="{9428A741-FAD5-4234-862D-6AB7431CF1B6}"/>
              </a:ext>
              <a:ext uri="{C183D7F6-B498-43B3-948B-1728B52AA6E4}">
                <adec:decorative xmlns:adec="http://schemas.microsoft.com/office/drawing/2017/decorative" val="1"/>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©2020 VMware, Inc.</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29" name="Freeform: Shape 28">
            <a:extLst>
              <a:ext uri="{FF2B5EF4-FFF2-40B4-BE49-F238E27FC236}">
                <a16:creationId xmlns:a16="http://schemas.microsoft.com/office/drawing/2014/main" id="{C7F4685D-9D09-447C-9352-68EBB79D3FB6}"/>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©2020 VMware, Inc.</a:t>
            </a: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9" name="Group 18" descr="logo">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16" name="Isosceles Triangle 15">
            <a:extLst>
              <a:ext uri="{FF2B5EF4-FFF2-40B4-BE49-F238E27FC236}">
                <a16:creationId xmlns:a16="http://schemas.microsoft.com/office/drawing/2014/main" id="{1B9CF672-C886-4A4A-B8C7-6054BDA7C6F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Tree>
    <p:extLst>
      <p:ext uri="{BB962C8B-B14F-4D97-AF65-F5344CB8AC3E}">
        <p14:creationId xmlns:p14="http://schemas.microsoft.com/office/powerpoint/2010/main" val="401389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©2020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90" r:id="rId13"/>
    <p:sldLayoutId id="2147483991" r:id="rId14"/>
    <p:sldLayoutId id="2147483992" r:id="rId15"/>
    <p:sldLayoutId id="2147483993" r:id="rId16"/>
    <p:sldLayoutId id="2147483994" r:id="rId17"/>
    <p:sldLayoutId id="214748399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 id="2147483971" r:id="rId34"/>
    <p:sldLayoutId id="2147483972" r:id="rId35"/>
    <p:sldLayoutId id="2147483973" r:id="rId36"/>
    <p:sldLayoutId id="2147483974" r:id="rId37"/>
    <p:sldLayoutId id="2147483975" r:id="rId38"/>
    <p:sldLayoutId id="2147483976" r:id="rId39"/>
    <p:sldLayoutId id="2147483977" r:id="rId40"/>
    <p:sldLayoutId id="2147483978" r:id="rId41"/>
    <p:sldLayoutId id="2147483979" r:id="rId42"/>
    <p:sldLayoutId id="2147483980" r:id="rId43"/>
    <p:sldLayoutId id="2147483981" r:id="rId44"/>
    <p:sldLayoutId id="2147483982" r:id="rId45"/>
    <p:sldLayoutId id="2147483983" r:id="rId46"/>
    <p:sldLayoutId id="2147483984" r:id="rId47"/>
    <p:sldLayoutId id="2147483985" r:id="rId48"/>
    <p:sldLayoutId id="2147483996" r:id="rId49"/>
    <p:sldLayoutId id="214748399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0.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6.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0.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1.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hyperlink" Target="http://www.electricmonk.org.uk/2019/01/11/taking-a-look-at-autodeploy-in-vsphere-6-5/" TargetMode="External"/><Relationship Id="rId2" Type="http://schemas.openxmlformats.org/officeDocument/2006/relationships/hyperlink" Target="https://docs.vmware.com/en/VMware-vSphere/7.0/com.vmware.esxi.install.doc/GUID-CAB84194-3D8E-45F0-ABF9-0277710C8F98.html" TargetMode="External"/><Relationship Id="rId1" Type="http://schemas.openxmlformats.org/officeDocument/2006/relationships/slideLayout" Target="../slideLayouts/slideLayout19.xml"/><Relationship Id="rId5" Type="http://schemas.openxmlformats.org/officeDocument/2006/relationships/hyperlink" Target="https://www.starwindsoftware.com/blog/vsphere-auto-deploy" TargetMode="External"/><Relationship Id="rId4" Type="http://schemas.openxmlformats.org/officeDocument/2006/relationships/hyperlink" Target="https://www.simongreaves.co.uk/understand-auto-deploy/"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butch7903" TargetMode="External"/><Relationship Id="rId3" Type="http://schemas.openxmlformats.org/officeDocument/2006/relationships/hyperlink" Target="https://twitter.com/butch7903" TargetMode="External"/><Relationship Id="rId7" Type="http://schemas.openxmlformats.org/officeDocument/2006/relationships/image" Target="../media/image44.png"/><Relationship Id="rId2" Type="http://schemas.openxmlformats.org/officeDocument/2006/relationships/image" Target="../media/image14.png"/><Relationship Id="rId1" Type="http://schemas.openxmlformats.org/officeDocument/2006/relationships/slideLayout" Target="../slideLayouts/slideLayout49.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hyperlink" Target="https://www.linkedin.com/in/russhamker/"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wnload.divx.com/stable/divx/DivXInstaller.dmg"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B0B551F9-90C3-42C1-990A-C0B190AD4AF4}"/>
              </a:ext>
            </a:extLst>
          </p:cNvPr>
          <p:cNvSpPr txBox="1">
            <a:spLocks/>
          </p:cNvSpPr>
          <p:nvPr/>
        </p:nvSpPr>
        <p:spPr>
          <a:xfrm>
            <a:off x="491647" y="1015820"/>
            <a:ext cx="3657600" cy="355601"/>
          </a:xfrm>
          <a:prstGeom prst="rect">
            <a:avLst/>
          </a:prstGeom>
        </p:spPr>
        <p:txBody>
          <a:bodyPr anchor="b"/>
          <a:lstStyle>
            <a:lvl1pPr marL="0" indent="0" algn="r"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6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l"/>
            <a:endParaRPr lang="en-US" dirty="0">
              <a:solidFill>
                <a:schemeClr val="tx1">
                  <a:lumMod val="75000"/>
                </a:schemeClr>
              </a:solidFill>
            </a:endParaRPr>
          </a:p>
        </p:txBody>
      </p:sp>
      <p:sp>
        <p:nvSpPr>
          <p:cNvPr id="6" name="Text Placeholder 15">
            <a:extLst>
              <a:ext uri="{FF2B5EF4-FFF2-40B4-BE49-F238E27FC236}">
                <a16:creationId xmlns:a16="http://schemas.microsoft.com/office/drawing/2014/main" id="{46A5A1DC-2C2D-44C6-8E8B-76FFA0B5AFE1}"/>
              </a:ext>
            </a:extLst>
          </p:cNvPr>
          <p:cNvSpPr txBox="1">
            <a:spLocks/>
          </p:cNvSpPr>
          <p:nvPr/>
        </p:nvSpPr>
        <p:spPr>
          <a:xfrm>
            <a:off x="551468" y="6178650"/>
            <a:ext cx="6062978" cy="355601"/>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6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a:solidFill>
                  <a:schemeClr val="tx1">
                    <a:lumMod val="75000"/>
                  </a:schemeClr>
                </a:solidFill>
              </a:rPr>
              <a:t>VMware Architect</a:t>
            </a:r>
            <a:endParaRPr lang="en-US" dirty="0">
              <a:solidFill>
                <a:schemeClr val="tx1">
                  <a:lumMod val="75000"/>
                </a:schemeClr>
              </a:solidFill>
            </a:endParaRPr>
          </a:p>
        </p:txBody>
      </p:sp>
      <p:sp>
        <p:nvSpPr>
          <p:cNvPr id="7" name="Text Placeholder 13">
            <a:extLst>
              <a:ext uri="{FF2B5EF4-FFF2-40B4-BE49-F238E27FC236}">
                <a16:creationId xmlns:a16="http://schemas.microsoft.com/office/drawing/2014/main" id="{03174C10-BA85-4B14-9588-0B4A2D15E35B}"/>
              </a:ext>
            </a:extLst>
          </p:cNvPr>
          <p:cNvSpPr>
            <a:spLocks noGrp="1"/>
          </p:cNvSpPr>
          <p:nvPr>
            <p:ph type="body" sz="quarter" idx="11"/>
          </p:nvPr>
        </p:nvSpPr>
        <p:spPr>
          <a:xfrm>
            <a:off x="551468" y="5777330"/>
            <a:ext cx="6062978" cy="355601"/>
          </a:xfrm>
        </p:spPr>
        <p:txBody>
          <a:bodyPr/>
          <a:lstStyle/>
          <a:p>
            <a:r>
              <a:rPr lang="en-US" dirty="0">
                <a:solidFill>
                  <a:schemeClr val="tx1">
                    <a:lumMod val="75000"/>
                  </a:schemeClr>
                </a:solidFill>
              </a:rPr>
              <a:t>Russell Hamker</a:t>
            </a:r>
          </a:p>
        </p:txBody>
      </p:sp>
      <p:sp>
        <p:nvSpPr>
          <p:cNvPr id="8" name="Title 9">
            <a:extLst>
              <a:ext uri="{FF2B5EF4-FFF2-40B4-BE49-F238E27FC236}">
                <a16:creationId xmlns:a16="http://schemas.microsoft.com/office/drawing/2014/main" id="{B7D26399-1171-4CBE-B7AD-5C6795376FC5}"/>
              </a:ext>
            </a:extLst>
          </p:cNvPr>
          <p:cNvSpPr txBox="1">
            <a:spLocks/>
          </p:cNvSpPr>
          <p:nvPr/>
        </p:nvSpPr>
        <p:spPr>
          <a:xfrm>
            <a:off x="491647" y="1458796"/>
            <a:ext cx="6122799" cy="1970306"/>
          </a:xfrm>
          <a:prstGeom prst="rect">
            <a:avLst/>
          </a:prstGeom>
        </p:spPr>
        <p:txBody>
          <a:bodyPr vert="horz" wrap="square" lIns="0" tIns="0" rIns="0" bIns="0" rtlCol="0" anchor="b">
            <a:noAutofit/>
          </a:bodyPr>
          <a:lstStyle>
            <a:lvl1pPr algn="l" defTabSz="914400" rtl="0" eaLnBrk="1" latinLnBrk="0" hangingPunct="1">
              <a:lnSpc>
                <a:spcPct val="90000"/>
              </a:lnSpc>
              <a:spcBef>
                <a:spcPct val="0"/>
              </a:spcBef>
              <a:buNone/>
              <a:defRPr sz="4000" b="0" kern="1200" cap="none" baseline="0">
                <a:solidFill>
                  <a:schemeClr val="bg1"/>
                </a:solidFill>
                <a:latin typeface="+mj-lt"/>
                <a:ea typeface="+mj-ea"/>
                <a:cs typeface="+mj-cs"/>
              </a:defRPr>
            </a:lvl1pPr>
          </a:lstStyle>
          <a:p>
            <a:r>
              <a:rPr lang="en-US" dirty="0">
                <a:solidFill>
                  <a:schemeClr val="tx1">
                    <a:lumMod val="75000"/>
                  </a:schemeClr>
                </a:solidFill>
              </a:rPr>
              <a:t>How to Setup, Use, </a:t>
            </a:r>
          </a:p>
          <a:p>
            <a:r>
              <a:rPr lang="en-US" dirty="0">
                <a:solidFill>
                  <a:schemeClr val="tx1">
                    <a:lumMod val="75000"/>
                  </a:schemeClr>
                </a:solidFill>
              </a:rPr>
              <a:t>and Automate </a:t>
            </a:r>
          </a:p>
          <a:p>
            <a:r>
              <a:rPr lang="en-US" dirty="0">
                <a:solidFill>
                  <a:schemeClr val="tx1">
                    <a:lumMod val="75000"/>
                  </a:schemeClr>
                </a:solidFill>
              </a:rPr>
              <a:t>vSphere Host Profiles and Auto Deploy</a:t>
            </a:r>
          </a:p>
        </p:txBody>
      </p:sp>
      <p:sp>
        <p:nvSpPr>
          <p:cNvPr id="9" name="Subtitle 1">
            <a:extLst>
              <a:ext uri="{FF2B5EF4-FFF2-40B4-BE49-F238E27FC236}">
                <a16:creationId xmlns:a16="http://schemas.microsoft.com/office/drawing/2014/main" id="{E5DD1CFB-1E92-42A5-9851-5FCDC440A33D}"/>
              </a:ext>
            </a:extLst>
          </p:cNvPr>
          <p:cNvSpPr>
            <a:spLocks noGrp="1"/>
          </p:cNvSpPr>
          <p:nvPr>
            <p:ph type="subTitle" idx="10"/>
          </p:nvPr>
        </p:nvSpPr>
        <p:spPr>
          <a:xfrm>
            <a:off x="551468" y="3516477"/>
            <a:ext cx="6062978" cy="416403"/>
          </a:xfrm>
        </p:spPr>
        <p:txBody>
          <a:bodyPr/>
          <a:lstStyle/>
          <a:p>
            <a:endParaRPr lang="en-US" dirty="0"/>
          </a:p>
        </p:txBody>
      </p:sp>
    </p:spTree>
    <p:extLst>
      <p:ext uri="{BB962C8B-B14F-4D97-AF65-F5344CB8AC3E}">
        <p14:creationId xmlns:p14="http://schemas.microsoft.com/office/powerpoint/2010/main" val="327342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ost Profiles Details-modified">
            <a:hlinkClick r:id="" action="ppaction://media"/>
            <a:extLst>
              <a:ext uri="{FF2B5EF4-FFF2-40B4-BE49-F238E27FC236}">
                <a16:creationId xmlns:a16="http://schemas.microsoft.com/office/drawing/2014/main" id="{9A1E5AA4-33B4-AB1F-AA9B-7305B0075607}"/>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p:spPr>
      </p:pic>
    </p:spTree>
    <p:extLst>
      <p:ext uri="{BB962C8B-B14F-4D97-AF65-F5344CB8AC3E}">
        <p14:creationId xmlns:p14="http://schemas.microsoft.com/office/powerpoint/2010/main" val="15537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oning a Host Profile">
            <a:hlinkClick r:id="" action="ppaction://media"/>
            <a:extLst>
              <a:ext uri="{FF2B5EF4-FFF2-40B4-BE49-F238E27FC236}">
                <a16:creationId xmlns:a16="http://schemas.microsoft.com/office/drawing/2014/main" id="{246B3F66-EE28-F3DF-7A4A-17EE6D3747F5}"/>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1" y="0"/>
            <a:ext cx="12191999" cy="6858000"/>
          </a:xfrm>
        </p:spPr>
      </p:pic>
    </p:spTree>
    <p:extLst>
      <p:ext uri="{BB962C8B-B14F-4D97-AF65-F5344CB8AC3E}">
        <p14:creationId xmlns:p14="http://schemas.microsoft.com/office/powerpoint/2010/main" val="344248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7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lgn="l"/>
            <a:r>
              <a:rPr lang="en-US" b="0" i="0" dirty="0">
                <a:solidFill>
                  <a:srgbClr val="212529"/>
                </a:solidFill>
                <a:effectLst/>
                <a:latin typeface="Metropolis" panose="00000500000000000000"/>
              </a:rPr>
              <a:t>vSphere Auto Deploy lets you provision hundreds of physical hosts with </a:t>
            </a:r>
            <a:r>
              <a:rPr lang="en-US" b="0" i="0" dirty="0" err="1">
                <a:solidFill>
                  <a:srgbClr val="212529"/>
                </a:solidFill>
                <a:effectLst/>
                <a:latin typeface="Metropolis" panose="00000500000000000000"/>
              </a:rPr>
              <a:t>ESXi</a:t>
            </a:r>
            <a:r>
              <a:rPr lang="en-US" b="0" i="0" dirty="0">
                <a:solidFill>
                  <a:srgbClr val="212529"/>
                </a:solidFill>
                <a:effectLst/>
                <a:latin typeface="Metropolis" panose="00000500000000000000"/>
              </a:rPr>
              <a:t> software.</a:t>
            </a:r>
          </a:p>
          <a:p>
            <a:pPr algn="l"/>
            <a:r>
              <a:rPr lang="en-US" b="0" i="0" dirty="0">
                <a:solidFill>
                  <a:srgbClr val="212529"/>
                </a:solidFill>
                <a:effectLst/>
                <a:latin typeface="Metropolis" panose="00000500000000000000"/>
              </a:rPr>
              <a:t>Using Auto Deploy, experienced system administrators can manage large deployments efficiently. Hosts are network-booted from a central Auto Deploy server. Optionally, hosts are configured with a host profile of a reference host. The host profile can be set up to prompt the user for input. After boot up and configuration complete, the hosts are managed by vCenter Server just like other </a:t>
            </a:r>
            <a:r>
              <a:rPr lang="en-US" b="0" i="0" dirty="0" err="1">
                <a:solidFill>
                  <a:srgbClr val="212529"/>
                </a:solidFill>
                <a:effectLst/>
                <a:latin typeface="Metropolis" panose="00000500000000000000"/>
              </a:rPr>
              <a:t>ESXi</a:t>
            </a:r>
            <a:r>
              <a:rPr lang="en-US" b="0" i="0" dirty="0">
                <a:solidFill>
                  <a:srgbClr val="212529"/>
                </a:solidFill>
                <a:effectLst/>
                <a:latin typeface="Metropolis" panose="00000500000000000000"/>
              </a:rPr>
              <a:t> hosts.</a:t>
            </a:r>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Why Setup vSphere Auto Deploy</a:t>
            </a:r>
          </a:p>
        </p:txBody>
      </p:sp>
    </p:spTree>
    <p:extLst>
      <p:ext uri="{BB962C8B-B14F-4D97-AF65-F5344CB8AC3E}">
        <p14:creationId xmlns:p14="http://schemas.microsoft.com/office/powerpoint/2010/main" val="2347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vSphere Auto Deploy Architecture</a:t>
            </a:r>
          </a:p>
        </p:txBody>
      </p:sp>
      <p:pic>
        <p:nvPicPr>
          <p:cNvPr id="6" name="Picture 5">
            <a:extLst>
              <a:ext uri="{FF2B5EF4-FFF2-40B4-BE49-F238E27FC236}">
                <a16:creationId xmlns:a16="http://schemas.microsoft.com/office/drawing/2014/main" id="{1345D143-D48B-4133-9740-8BD6CA57AEB4}"/>
              </a:ext>
            </a:extLst>
          </p:cNvPr>
          <p:cNvPicPr>
            <a:picLocks noChangeAspect="1"/>
          </p:cNvPicPr>
          <p:nvPr/>
        </p:nvPicPr>
        <p:blipFill>
          <a:blip r:embed="rId3"/>
          <a:stretch>
            <a:fillRect/>
          </a:stretch>
        </p:blipFill>
        <p:spPr>
          <a:xfrm>
            <a:off x="579809" y="1077652"/>
            <a:ext cx="10726647" cy="5353797"/>
          </a:xfrm>
          <a:prstGeom prst="rect">
            <a:avLst/>
          </a:prstGeom>
        </p:spPr>
      </p:pic>
    </p:spTree>
    <p:extLst>
      <p:ext uri="{BB962C8B-B14F-4D97-AF65-F5344CB8AC3E}">
        <p14:creationId xmlns:p14="http://schemas.microsoft.com/office/powerpoint/2010/main" val="246699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9FCFBD83-6D88-4367-97C0-3C0D2EDE6166}"/>
              </a:ext>
            </a:extLst>
          </p:cNvPr>
          <p:cNvSpPr>
            <a:spLocks noGrp="1"/>
          </p:cNvSpPr>
          <p:nvPr>
            <p:ph sz="quarter" idx="16"/>
          </p:nvPr>
        </p:nvSpPr>
        <p:spPr>
          <a:xfrm>
            <a:off x="6323381" y="1059573"/>
            <a:ext cx="5865445" cy="5112628"/>
          </a:xfrm>
        </p:spPr>
        <p:txBody>
          <a:bodyPr/>
          <a:lstStyle/>
          <a:p>
            <a:pPr marL="285750" indent="-285750">
              <a:buFont typeface="Wingdings" panose="05000000000000000000" pitchFamily="2" charset="2"/>
              <a:buChar char="§"/>
            </a:pPr>
            <a:r>
              <a:rPr lang="en-US" dirty="0"/>
              <a:t>PXE Boots Host, installs a cached copy of </a:t>
            </a:r>
            <a:r>
              <a:rPr lang="en-US" dirty="0" err="1"/>
              <a:t>ESXi</a:t>
            </a:r>
            <a:r>
              <a:rPr lang="en-US" dirty="0"/>
              <a:t> on local HD or USB/SD Cards</a:t>
            </a:r>
          </a:p>
          <a:p>
            <a:pPr marL="285750" indent="-285750">
              <a:buFont typeface="Wingdings" panose="05000000000000000000" pitchFamily="2" charset="2"/>
              <a:buChar char="§"/>
            </a:pPr>
            <a:r>
              <a:rPr lang="en-US" dirty="0"/>
              <a:t>Requires use of Host Profiles to automate most all configuration</a:t>
            </a:r>
          </a:p>
          <a:p>
            <a:pPr marL="285750" indent="-285750">
              <a:buFont typeface="Wingdings" panose="05000000000000000000" pitchFamily="2" charset="2"/>
              <a:buChar char="§"/>
            </a:pPr>
            <a:r>
              <a:rPr lang="en-US" dirty="0"/>
              <a:t>Can place host into specific cluster</a:t>
            </a:r>
          </a:p>
          <a:p>
            <a:pPr marL="285750" indent="-285750">
              <a:buFont typeface="Wingdings" panose="05000000000000000000" pitchFamily="2" charset="2"/>
              <a:buChar char="§"/>
            </a:pPr>
            <a:r>
              <a:rPr lang="en-US" dirty="0"/>
              <a:t>Updates are done by updating the </a:t>
            </a:r>
            <a:r>
              <a:rPr lang="en-US" dirty="0" err="1"/>
              <a:t>ESXi</a:t>
            </a:r>
            <a:r>
              <a:rPr lang="en-US" dirty="0"/>
              <a:t> bundle on the Image Builder service, and then reboot your hosts</a:t>
            </a:r>
          </a:p>
          <a:p>
            <a:pPr marL="285750" indent="-285750">
              <a:buFont typeface="Wingdings" panose="05000000000000000000" pitchFamily="2" charset="2"/>
              <a:buChar char="§"/>
            </a:pPr>
            <a:r>
              <a:rPr lang="en-US" dirty="0"/>
              <a:t>Cannot have VIB Drift post deployment</a:t>
            </a:r>
          </a:p>
          <a:p>
            <a:pPr marL="285750" indent="-285750">
              <a:buFont typeface="Wingdings" panose="05000000000000000000" pitchFamily="2" charset="2"/>
              <a:buChar char="§"/>
            </a:pPr>
            <a:endParaRPr lang="en-US" dirty="0"/>
          </a:p>
        </p:txBody>
      </p:sp>
      <p:sp>
        <p:nvSpPr>
          <p:cNvPr id="6" name="Text Placeholder 5">
            <a:extLst>
              <a:ext uri="{FF2B5EF4-FFF2-40B4-BE49-F238E27FC236}">
                <a16:creationId xmlns:a16="http://schemas.microsoft.com/office/drawing/2014/main" id="{BC7CD8F5-A2B6-41C1-994C-9898915626FF}"/>
              </a:ext>
            </a:extLst>
          </p:cNvPr>
          <p:cNvSpPr>
            <a:spLocks noGrp="1"/>
          </p:cNvSpPr>
          <p:nvPr>
            <p:ph type="body" sz="quarter" idx="18"/>
          </p:nvPr>
        </p:nvSpPr>
        <p:spPr>
          <a:xfrm>
            <a:off x="6320793" y="1166929"/>
            <a:ext cx="5637212" cy="911225"/>
          </a:xfrm>
        </p:spPr>
        <p:txBody>
          <a:bodyPr/>
          <a:lstStyle/>
          <a:p>
            <a:r>
              <a:rPr lang="en-US" sz="2400" dirty="0"/>
              <a:t>Stateless Caching</a:t>
            </a:r>
          </a:p>
        </p:txBody>
      </p:sp>
      <p:sp>
        <p:nvSpPr>
          <p:cNvPr id="15" name="Content Placeholder 14">
            <a:extLst>
              <a:ext uri="{FF2B5EF4-FFF2-40B4-BE49-F238E27FC236}">
                <a16:creationId xmlns:a16="http://schemas.microsoft.com/office/drawing/2014/main" id="{6618BAE2-9BDA-4DB8-95A2-773927CBA5C8}"/>
              </a:ext>
            </a:extLst>
          </p:cNvPr>
          <p:cNvSpPr>
            <a:spLocks noGrp="1"/>
          </p:cNvSpPr>
          <p:nvPr>
            <p:ph sz="quarter" idx="14"/>
          </p:nvPr>
        </p:nvSpPr>
        <p:spPr>
          <a:xfrm>
            <a:off x="1" y="1077652"/>
            <a:ext cx="5866360" cy="5094549"/>
          </a:xfrm>
        </p:spPr>
        <p:txBody>
          <a:bodyPr/>
          <a:lstStyle/>
          <a:p>
            <a:pPr marL="285750" indent="-285750">
              <a:buFont typeface="Wingdings" panose="05000000000000000000" pitchFamily="2" charset="2"/>
              <a:buChar char="§"/>
            </a:pPr>
            <a:r>
              <a:rPr lang="en-US" dirty="0"/>
              <a:t>PXE Boots Host, installs </a:t>
            </a:r>
            <a:r>
              <a:rPr lang="en-US" dirty="0" err="1"/>
              <a:t>ESXi</a:t>
            </a:r>
            <a:r>
              <a:rPr lang="en-US" dirty="0"/>
              <a:t> on local HD or USB/SD Cards</a:t>
            </a:r>
          </a:p>
          <a:p>
            <a:pPr marL="285750" indent="-285750">
              <a:buFont typeface="Wingdings" panose="05000000000000000000" pitchFamily="2" charset="2"/>
              <a:buChar char="§"/>
            </a:pPr>
            <a:r>
              <a:rPr lang="en-US" dirty="0"/>
              <a:t>Can use Host Profiles to automate configuration</a:t>
            </a:r>
          </a:p>
          <a:p>
            <a:pPr marL="285750" indent="-285750">
              <a:buFont typeface="Wingdings" panose="05000000000000000000" pitchFamily="2" charset="2"/>
              <a:buChar char="§"/>
            </a:pPr>
            <a:r>
              <a:rPr lang="en-US" dirty="0"/>
              <a:t>Can place host into specific cluster</a:t>
            </a:r>
          </a:p>
          <a:p>
            <a:pPr marL="285750" indent="-285750">
              <a:buFont typeface="Wingdings" panose="05000000000000000000" pitchFamily="2" charset="2"/>
              <a:buChar char="§"/>
            </a:pPr>
            <a:r>
              <a:rPr lang="en-US" dirty="0"/>
              <a:t>Future upgrades are done via </a:t>
            </a:r>
            <a:r>
              <a:rPr lang="en-US" dirty="0" err="1"/>
              <a:t>Lifecylce</a:t>
            </a:r>
            <a:r>
              <a:rPr lang="en-US" dirty="0"/>
              <a:t> Manager/Update Manager</a:t>
            </a:r>
          </a:p>
          <a:p>
            <a:pPr marL="285750" indent="-285750">
              <a:buFont typeface="Wingdings" panose="05000000000000000000" pitchFamily="2" charset="2"/>
              <a:buChar char="§"/>
            </a:pPr>
            <a:r>
              <a:rPr lang="en-US" dirty="0"/>
              <a:t>Can have VIB Drift post deployment</a:t>
            </a:r>
          </a:p>
        </p:txBody>
      </p:sp>
      <p:sp>
        <p:nvSpPr>
          <p:cNvPr id="2" name="Content Placeholder 1"/>
          <p:cNvSpPr>
            <a:spLocks noGrp="1"/>
          </p:cNvSpPr>
          <p:nvPr>
            <p:ph type="body" sz="quarter" idx="17"/>
          </p:nvPr>
        </p:nvSpPr>
        <p:spPr>
          <a:xfrm>
            <a:off x="0" y="1166929"/>
            <a:ext cx="5637213" cy="911225"/>
          </a:xfrm>
        </p:spPr>
        <p:txBody>
          <a:bodyPr/>
          <a:lstStyle/>
          <a:p>
            <a:pPr>
              <a:buNone/>
            </a:pPr>
            <a:r>
              <a:rPr lang="en-US" sz="2400" dirty="0"/>
              <a:t>Stateful Install</a:t>
            </a:r>
          </a:p>
        </p:txBody>
      </p:sp>
      <p:sp>
        <p:nvSpPr>
          <p:cNvPr id="14" name="Subtitle 13">
            <a:extLst>
              <a:ext uri="{FF2B5EF4-FFF2-40B4-BE49-F238E27FC236}">
                <a16:creationId xmlns:a16="http://schemas.microsoft.com/office/drawing/2014/main" id="{B189F8C5-A466-4709-B9BF-9F5D501E8F88}"/>
              </a:ext>
            </a:extLst>
          </p:cNvPr>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vSphere Auto Deploy Methodologies</a:t>
            </a:r>
          </a:p>
        </p:txBody>
      </p:sp>
    </p:spTree>
    <p:extLst>
      <p:ext uri="{BB962C8B-B14F-4D97-AF65-F5344CB8AC3E}">
        <p14:creationId xmlns:p14="http://schemas.microsoft.com/office/powerpoint/2010/main" val="76370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7"/>
          </p:nvPr>
        </p:nvSpPr>
        <p:spPr>
          <a:xfrm>
            <a:off x="0" y="1095905"/>
            <a:ext cx="5637213" cy="911225"/>
          </a:xfrm>
        </p:spPr>
        <p:txBody>
          <a:bodyPr/>
          <a:lstStyle/>
          <a:p>
            <a:pPr>
              <a:buNone/>
            </a:pPr>
            <a:r>
              <a:rPr lang="en-US" sz="2400" dirty="0"/>
              <a:t>Stateful Install</a:t>
            </a:r>
          </a:p>
        </p:txBody>
      </p:sp>
      <p:sp>
        <p:nvSpPr>
          <p:cNvPr id="11" name="Subtitle 10">
            <a:extLst>
              <a:ext uri="{FF2B5EF4-FFF2-40B4-BE49-F238E27FC236}">
                <a16:creationId xmlns:a16="http://schemas.microsoft.com/office/drawing/2014/main" id="{DCE89C0F-E9A0-4F87-A3B6-25B6CE3E4BA8}"/>
              </a:ext>
            </a:extLst>
          </p:cNvPr>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vSphere Auto Deploy Stateful - Boot Process</a:t>
            </a:r>
          </a:p>
        </p:txBody>
      </p:sp>
      <p:pic>
        <p:nvPicPr>
          <p:cNvPr id="1028" name="Picture 4">
            <a:extLst>
              <a:ext uri="{FF2B5EF4-FFF2-40B4-BE49-F238E27FC236}">
                <a16:creationId xmlns:a16="http://schemas.microsoft.com/office/drawing/2014/main" id="{FC20EA53-AE64-421B-A381-DDFCEB65F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73" y="1095905"/>
            <a:ext cx="4640256" cy="5677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065ABA-1817-4DB9-8A8A-C99BF944CA3F}"/>
              </a:ext>
            </a:extLst>
          </p:cNvPr>
          <p:cNvPicPr>
            <a:picLocks noChangeAspect="1"/>
          </p:cNvPicPr>
          <p:nvPr/>
        </p:nvPicPr>
        <p:blipFill>
          <a:blip r:embed="rId4"/>
          <a:stretch>
            <a:fillRect/>
          </a:stretch>
        </p:blipFill>
        <p:spPr>
          <a:xfrm>
            <a:off x="7855303" y="1001356"/>
            <a:ext cx="4372585" cy="5763429"/>
          </a:xfrm>
          <a:prstGeom prst="rect">
            <a:avLst/>
          </a:prstGeom>
        </p:spPr>
      </p:pic>
    </p:spTree>
    <p:extLst>
      <p:ext uri="{BB962C8B-B14F-4D97-AF65-F5344CB8AC3E}">
        <p14:creationId xmlns:p14="http://schemas.microsoft.com/office/powerpoint/2010/main" val="198677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7CD8F5-A2B6-41C1-994C-9898915626FF}"/>
              </a:ext>
            </a:extLst>
          </p:cNvPr>
          <p:cNvSpPr>
            <a:spLocks noGrp="1"/>
          </p:cNvSpPr>
          <p:nvPr>
            <p:ph type="body" sz="quarter" idx="18"/>
          </p:nvPr>
        </p:nvSpPr>
        <p:spPr>
          <a:xfrm>
            <a:off x="0" y="1091056"/>
            <a:ext cx="5637212" cy="911225"/>
          </a:xfrm>
        </p:spPr>
        <p:txBody>
          <a:bodyPr/>
          <a:lstStyle/>
          <a:p>
            <a:r>
              <a:rPr lang="en-US" sz="2400" dirty="0"/>
              <a:t>Stateless Caching</a:t>
            </a:r>
          </a:p>
        </p:txBody>
      </p:sp>
      <p:sp>
        <p:nvSpPr>
          <p:cNvPr id="11" name="Subtitle 10">
            <a:extLst>
              <a:ext uri="{FF2B5EF4-FFF2-40B4-BE49-F238E27FC236}">
                <a16:creationId xmlns:a16="http://schemas.microsoft.com/office/drawing/2014/main" id="{DCE89C0F-E9A0-4F87-A3B6-25B6CE3E4BA8}"/>
              </a:ext>
            </a:extLst>
          </p:cNvPr>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vSphere Auto Deploy Stateless Caching - Boot Process</a:t>
            </a:r>
          </a:p>
        </p:txBody>
      </p:sp>
      <p:pic>
        <p:nvPicPr>
          <p:cNvPr id="1026" name="Picture 2">
            <a:extLst>
              <a:ext uri="{FF2B5EF4-FFF2-40B4-BE49-F238E27FC236}">
                <a16:creationId xmlns:a16="http://schemas.microsoft.com/office/drawing/2014/main" id="{B958EF31-F21A-4461-962B-28D63FAB6768}"/>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tretch>
            <a:fillRect/>
          </a:stretch>
        </p:blipFill>
        <p:spPr bwMode="auto">
          <a:xfrm>
            <a:off x="2552275" y="1091056"/>
            <a:ext cx="5357729" cy="56808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79149E-2C91-4EAE-ACE2-89802890F08F}"/>
              </a:ext>
            </a:extLst>
          </p:cNvPr>
          <p:cNvPicPr>
            <a:picLocks noChangeAspect="1"/>
          </p:cNvPicPr>
          <p:nvPr/>
        </p:nvPicPr>
        <p:blipFill>
          <a:blip r:embed="rId4"/>
          <a:stretch>
            <a:fillRect/>
          </a:stretch>
        </p:blipFill>
        <p:spPr>
          <a:xfrm>
            <a:off x="7835515" y="1006723"/>
            <a:ext cx="4401164" cy="5506218"/>
          </a:xfrm>
          <a:prstGeom prst="rect">
            <a:avLst/>
          </a:prstGeom>
        </p:spPr>
      </p:pic>
    </p:spTree>
    <p:extLst>
      <p:ext uri="{BB962C8B-B14F-4D97-AF65-F5344CB8AC3E}">
        <p14:creationId xmlns:p14="http://schemas.microsoft.com/office/powerpoint/2010/main" val="8543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616505" y="793751"/>
            <a:ext cx="10972800" cy="5378450"/>
          </a:xfrm>
        </p:spPr>
        <p:txBody>
          <a:bodyPr/>
          <a:lstStyle/>
          <a:p>
            <a:pPr marL="285750" indent="-285750">
              <a:buFont typeface="Wingdings" panose="05000000000000000000" pitchFamily="2" charset="2"/>
              <a:buChar char="§"/>
            </a:pPr>
            <a:r>
              <a:rPr lang="en-US" dirty="0"/>
              <a:t>VCSA</a:t>
            </a:r>
          </a:p>
          <a:p>
            <a:pPr marL="742950" lvl="1" indent="-285750">
              <a:buFont typeface="Wingdings" panose="05000000000000000000" pitchFamily="2" charset="2"/>
              <a:buChar char="§"/>
            </a:pPr>
            <a:r>
              <a:rPr lang="en-US" dirty="0"/>
              <a:t>Enable VCSA Services</a:t>
            </a:r>
          </a:p>
          <a:p>
            <a:pPr marL="285750" indent="-285750">
              <a:buFont typeface="Wingdings" panose="05000000000000000000" pitchFamily="2" charset="2"/>
              <a:buChar char="§"/>
            </a:pPr>
            <a:r>
              <a:rPr lang="en-US" dirty="0"/>
              <a:t>DHCP Server</a:t>
            </a:r>
          </a:p>
          <a:p>
            <a:pPr marL="742950" lvl="1" indent="-285750">
              <a:buFont typeface="Wingdings" panose="05000000000000000000" pitchFamily="2" charset="2"/>
              <a:buChar char="§"/>
            </a:pPr>
            <a:r>
              <a:rPr lang="en-US" dirty="0"/>
              <a:t>DHCP Cluster Recommended</a:t>
            </a:r>
          </a:p>
          <a:p>
            <a:pPr marL="742950" lvl="1" indent="-285750">
              <a:buFont typeface="Wingdings" panose="05000000000000000000" pitchFamily="2" charset="2"/>
              <a:buChar char="§"/>
            </a:pPr>
            <a:r>
              <a:rPr lang="en-US" dirty="0"/>
              <a:t>Setup DHCP Scope for Hosts with TFTP settings</a:t>
            </a:r>
          </a:p>
          <a:p>
            <a:pPr marL="285750" indent="-285750">
              <a:buFont typeface="Wingdings" panose="05000000000000000000" pitchFamily="2" charset="2"/>
              <a:buChar char="§"/>
            </a:pPr>
            <a:r>
              <a:rPr lang="en-US" dirty="0"/>
              <a:t>TFTP Server (</a:t>
            </a:r>
            <a:r>
              <a:rPr lang="en-US" dirty="0" err="1"/>
              <a:t>TFTPd</a:t>
            </a:r>
            <a:r>
              <a:rPr lang="en-US" dirty="0"/>
              <a:t>)</a:t>
            </a:r>
          </a:p>
          <a:p>
            <a:pPr marL="742950" lvl="1" indent="-285750">
              <a:buFont typeface="Wingdings" panose="05000000000000000000" pitchFamily="2" charset="2"/>
              <a:buChar char="§"/>
            </a:pPr>
            <a:r>
              <a:rPr lang="en-US" dirty="0"/>
              <a:t>Setup Folder with VCSA PXE boot files</a:t>
            </a:r>
          </a:p>
          <a:p>
            <a:pPr marL="285750" indent="-285750">
              <a:buFont typeface="Wingdings" panose="05000000000000000000" pitchFamily="2" charset="2"/>
              <a:buChar char="§"/>
            </a:pPr>
            <a:r>
              <a:rPr lang="en-US" dirty="0"/>
              <a:t>Image Builder </a:t>
            </a:r>
            <a:r>
              <a:rPr lang="en-US" dirty="0" err="1"/>
              <a:t>ESXi</a:t>
            </a:r>
            <a:r>
              <a:rPr lang="en-US" dirty="0"/>
              <a:t> Bundle</a:t>
            </a:r>
          </a:p>
          <a:p>
            <a:pPr marL="285750" indent="-285750">
              <a:buFont typeface="Wingdings" panose="05000000000000000000" pitchFamily="2" charset="2"/>
              <a:buChar char="§"/>
            </a:pPr>
            <a:r>
              <a:rPr lang="en-US" dirty="0"/>
              <a:t>Host Profiles (Configuration for your hosts)</a:t>
            </a:r>
          </a:p>
          <a:p>
            <a:pPr marL="285750" indent="-285750">
              <a:buFont typeface="Wingdings" panose="05000000000000000000" pitchFamily="2" charset="2"/>
              <a:buChar char="§"/>
            </a:pPr>
            <a:r>
              <a:rPr lang="en-US" dirty="0"/>
              <a:t>Auto Deploy Rules</a:t>
            </a:r>
          </a:p>
          <a:p>
            <a:pPr marL="742950" lvl="1" indent="-285750">
              <a:buFont typeface="Wingdings" panose="05000000000000000000" pitchFamily="2" charset="2"/>
              <a:buChar char="§"/>
            </a:pPr>
            <a:r>
              <a:rPr lang="en-US" dirty="0"/>
              <a:t>Cluster Location</a:t>
            </a:r>
          </a:p>
          <a:p>
            <a:pPr marL="742950" lvl="1" indent="-285750">
              <a:buFont typeface="Wingdings" panose="05000000000000000000" pitchFamily="2" charset="2"/>
              <a:buChar char="§"/>
            </a:pPr>
            <a:r>
              <a:rPr lang="en-US" dirty="0"/>
              <a:t>Host Profile</a:t>
            </a:r>
          </a:p>
          <a:p>
            <a:pPr marL="742950" lvl="1" indent="-285750">
              <a:buFont typeface="Wingdings" panose="05000000000000000000" pitchFamily="2" charset="2"/>
              <a:buChar char="§"/>
            </a:pPr>
            <a:r>
              <a:rPr lang="en-US" dirty="0" err="1"/>
              <a:t>ESXi</a:t>
            </a:r>
            <a:r>
              <a:rPr lang="en-US" dirty="0"/>
              <a:t> Bundle to use</a:t>
            </a:r>
          </a:p>
          <a:p>
            <a:pPr marL="285750" indent="-285750">
              <a:buFont typeface="Wingdings" panose="05000000000000000000" pitchFamily="2" charset="2"/>
              <a:buChar char="§"/>
            </a:pPr>
            <a:r>
              <a:rPr lang="en-US" dirty="0"/>
              <a:t>Firewall ACL</a:t>
            </a:r>
          </a:p>
          <a:p>
            <a:pPr marL="742950" lvl="1"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
        <p:nvSpPr>
          <p:cNvPr id="4" name="Title 3"/>
          <p:cNvSpPr>
            <a:spLocks noGrp="1"/>
          </p:cNvSpPr>
          <p:nvPr>
            <p:ph type="title"/>
          </p:nvPr>
        </p:nvSpPr>
        <p:spPr/>
        <p:txBody>
          <a:bodyPr/>
          <a:lstStyle/>
          <a:p>
            <a:r>
              <a:rPr lang="en-US" dirty="0"/>
              <a:t>Requirements to Setup vSphere Auto Deploy</a:t>
            </a:r>
          </a:p>
        </p:txBody>
      </p:sp>
    </p:spTree>
    <p:extLst>
      <p:ext uri="{BB962C8B-B14F-4D97-AF65-F5344CB8AC3E}">
        <p14:creationId xmlns:p14="http://schemas.microsoft.com/office/powerpoint/2010/main" val="10368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616505" y="793751"/>
            <a:ext cx="10972800" cy="5378450"/>
          </a:xfrm>
        </p:spPr>
        <p:txBody>
          <a:bodyPr/>
          <a:lstStyle/>
          <a:p>
            <a:pPr marL="457200" indent="-457200">
              <a:buFont typeface="+mj-lt"/>
              <a:buAutoNum type="arabicPeriod"/>
            </a:pPr>
            <a:r>
              <a:rPr lang="en-US" sz="1800" dirty="0"/>
              <a:t>Enable VCSA Services Image Builder, Auto Deploy (</a:t>
            </a:r>
            <a:r>
              <a:rPr lang="en-US" sz="1800" dirty="0" err="1"/>
              <a:t>rbd</a:t>
            </a:r>
            <a:r>
              <a:rPr lang="en-US" sz="1800" dirty="0"/>
              <a:t>), and vSphere </a:t>
            </a:r>
            <a:r>
              <a:rPr lang="en-US" sz="1800" dirty="0" err="1"/>
              <a:t>ESXi</a:t>
            </a:r>
            <a:r>
              <a:rPr lang="en-US" sz="1800" dirty="0"/>
              <a:t> Dump Collector</a:t>
            </a:r>
          </a:p>
          <a:p>
            <a:pPr marL="457200" indent="-457200">
              <a:buFont typeface="+mj-lt"/>
              <a:buAutoNum type="arabicPeriod"/>
            </a:pPr>
            <a:r>
              <a:rPr lang="en-US" sz="1800" dirty="0"/>
              <a:t>Verify you have forward/reverse DNS entries created for all hosts, if not, create them</a:t>
            </a:r>
          </a:p>
          <a:p>
            <a:pPr marL="457200" indent="-457200">
              <a:buFont typeface="+mj-lt"/>
              <a:buAutoNum type="arabicPeriod"/>
            </a:pPr>
            <a:r>
              <a:rPr lang="en-US" sz="1800" dirty="0"/>
              <a:t>Setup DHCP Scope/Reservations for your hosts (Windows DHCP Cluster)</a:t>
            </a:r>
          </a:p>
          <a:p>
            <a:pPr marL="457200" indent="-457200">
              <a:buFont typeface="+mj-lt"/>
              <a:buAutoNum type="arabicPeriod"/>
            </a:pPr>
            <a:r>
              <a:rPr lang="en-US" sz="1800" dirty="0"/>
              <a:t>Setup TFTP Server (</a:t>
            </a:r>
            <a:r>
              <a:rPr lang="en-US" sz="1800" dirty="0" err="1"/>
              <a:t>TFTPd</a:t>
            </a:r>
            <a:r>
              <a:rPr lang="en-US" sz="1800" dirty="0"/>
              <a:t>)</a:t>
            </a:r>
          </a:p>
          <a:p>
            <a:pPr marL="457200" indent="-457200">
              <a:buFont typeface="+mj-lt"/>
              <a:buAutoNum type="arabicPeriod"/>
            </a:pPr>
            <a:r>
              <a:rPr lang="en-US" sz="1800" dirty="0"/>
              <a:t>Upload </a:t>
            </a:r>
            <a:r>
              <a:rPr lang="en-US" sz="1800" dirty="0" err="1"/>
              <a:t>ESXi</a:t>
            </a:r>
            <a:r>
              <a:rPr lang="en-US" sz="1800" dirty="0"/>
              <a:t> Image bundle to Image Builder Depot on VCSA</a:t>
            </a:r>
          </a:p>
          <a:p>
            <a:pPr marL="457200" indent="-457200">
              <a:buFont typeface="+mj-lt"/>
              <a:buAutoNum type="arabicPeriod"/>
            </a:pPr>
            <a:r>
              <a:rPr lang="en-US" sz="1800" dirty="0"/>
              <a:t>Create Host Profiles (automated with </a:t>
            </a:r>
            <a:r>
              <a:rPr lang="en-US" sz="1800" dirty="0" err="1"/>
              <a:t>PowerCLI</a:t>
            </a:r>
            <a:r>
              <a:rPr lang="en-US" sz="1800" dirty="0"/>
              <a:t>) </a:t>
            </a:r>
            <a:r>
              <a:rPr lang="en-US" sz="1800" i="1" dirty="0"/>
              <a:t>– Must setup reference host first</a:t>
            </a:r>
          </a:p>
          <a:p>
            <a:pPr marL="457200" indent="-457200">
              <a:buFont typeface="+mj-lt"/>
              <a:buAutoNum type="arabicPeriod"/>
            </a:pPr>
            <a:r>
              <a:rPr lang="en-US" sz="1800" dirty="0"/>
              <a:t>Create/Update Auto Deploy Rules (semi automated with </a:t>
            </a:r>
            <a:r>
              <a:rPr lang="en-US" sz="1800" dirty="0" err="1"/>
              <a:t>PowerCLI</a:t>
            </a:r>
            <a:r>
              <a:rPr lang="en-US" sz="1800" dirty="0"/>
              <a:t>)</a:t>
            </a:r>
          </a:p>
          <a:p>
            <a:pPr marL="457200" indent="-457200">
              <a:buFont typeface="+mj-lt"/>
              <a:buAutoNum type="arabicPeriod"/>
            </a:pPr>
            <a:r>
              <a:rPr lang="en-US" sz="1800" dirty="0"/>
              <a:t>Set Boot Polices on Hosts to PXE first, then boot to local storage (Stateless Caching)</a:t>
            </a:r>
          </a:p>
          <a:p>
            <a:pPr marL="457200" indent="-457200">
              <a:buFont typeface="+mj-lt"/>
              <a:buAutoNum type="arabicPeriod"/>
            </a:pPr>
            <a:r>
              <a:rPr lang="en-US" sz="1800" dirty="0"/>
              <a:t>Boot/Reboot hosts to have then PXE to Auto Deploy</a:t>
            </a:r>
          </a:p>
          <a:p>
            <a:pPr marL="457200" indent="-457200">
              <a:buFont typeface="+mj-lt"/>
              <a:buAutoNum type="arabicPeriod"/>
            </a:pPr>
            <a:r>
              <a:rPr lang="en-US" sz="1800" dirty="0"/>
              <a:t>Configure Hosts with Host Customizations (Part of Host Profile process)</a:t>
            </a:r>
          </a:p>
          <a:p>
            <a:pPr marL="457200" indent="-457200">
              <a:buFont typeface="+mj-lt"/>
              <a:buAutoNum type="arabicPeriod"/>
            </a:pPr>
            <a:r>
              <a:rPr lang="en-US" sz="1800" dirty="0"/>
              <a:t>Verify Hosts are Compliant with Host Profile</a:t>
            </a:r>
          </a:p>
          <a:p>
            <a:pPr marL="457200" indent="-457200">
              <a:buFont typeface="+mj-lt"/>
              <a:buAutoNum type="arabicPeriod"/>
            </a:pPr>
            <a:r>
              <a:rPr lang="en-US" sz="1800" dirty="0"/>
              <a:t>Reboot final time to make sure all settings are completely setup.</a:t>
            </a:r>
          </a:p>
        </p:txBody>
      </p:sp>
      <p:sp>
        <p:nvSpPr>
          <p:cNvPr id="4" name="Title 3"/>
          <p:cNvSpPr>
            <a:spLocks noGrp="1"/>
          </p:cNvSpPr>
          <p:nvPr>
            <p:ph type="title"/>
          </p:nvPr>
        </p:nvSpPr>
        <p:spPr/>
        <p:txBody>
          <a:bodyPr/>
          <a:lstStyle/>
          <a:p>
            <a:r>
              <a:rPr lang="en-US" dirty="0"/>
              <a:t>vSphere Auto Deploy Setup Steps</a:t>
            </a:r>
          </a:p>
        </p:txBody>
      </p:sp>
    </p:spTree>
    <p:extLst>
      <p:ext uri="{BB962C8B-B14F-4D97-AF65-F5344CB8AC3E}">
        <p14:creationId xmlns:p14="http://schemas.microsoft.com/office/powerpoint/2010/main" val="5895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124286" y="1573568"/>
            <a:ext cx="11975977" cy="4572000"/>
          </a:xfrm>
        </p:spPr>
        <p:txBody>
          <a:bodyPr numCol="3"/>
          <a:lstStyle/>
          <a:p>
            <a:pPr algn="l"/>
            <a:r>
              <a:rPr lang="en-US" b="0" i="0" dirty="0" err="1">
                <a:solidFill>
                  <a:srgbClr val="212529"/>
                </a:solidFill>
                <a:effectLst/>
                <a:latin typeface="Metropolis" panose="00000500000000000000"/>
              </a:rPr>
              <a:t>ImageBuilder</a:t>
            </a:r>
            <a:endParaRPr lang="en-US" b="0" i="0" dirty="0">
              <a:solidFill>
                <a:srgbClr val="212529"/>
              </a:solidFill>
              <a:effectLst/>
              <a:latin typeface="Metropolis" panose="00000500000000000000"/>
            </a:endParaRPr>
          </a:p>
          <a:p>
            <a:pPr marL="228600" indent="-228600" algn="l">
              <a:buFont typeface="+mj-lt"/>
              <a:buAutoNum type="arabicPeriod"/>
            </a:pPr>
            <a:r>
              <a:rPr lang="en-US" sz="1400" b="0" i="0" dirty="0">
                <a:solidFill>
                  <a:srgbClr val="212529"/>
                </a:solidFill>
                <a:effectLst/>
                <a:latin typeface="Metropolis" panose="00000500000000000000"/>
              </a:rPr>
              <a:t>SSH to VCSA using root account</a:t>
            </a:r>
          </a:p>
          <a:p>
            <a:pPr marL="228600" indent="-228600" algn="l">
              <a:buFont typeface="+mj-lt"/>
              <a:buAutoNum type="arabicPeriod"/>
            </a:pPr>
            <a:r>
              <a:rPr lang="en-US" sz="1400" b="0" i="0" dirty="0">
                <a:solidFill>
                  <a:srgbClr val="212529"/>
                </a:solidFill>
                <a:effectLst/>
                <a:latin typeface="Metropolis" panose="00000500000000000000"/>
              </a:rPr>
              <a:t>Toggle VCSA Shell if needed https://kb.vmware.com/s/article/2100508</a:t>
            </a:r>
          </a:p>
          <a:p>
            <a:pPr marL="228600" indent="-228600" algn="l">
              <a:buFont typeface="+mj-lt"/>
              <a:buAutoNum type="arabicPeriod"/>
            </a:pPr>
            <a:r>
              <a:rPr lang="en-US" sz="1400" b="0" i="0" dirty="0">
                <a:solidFill>
                  <a:srgbClr val="212529"/>
                </a:solidFill>
                <a:effectLst/>
                <a:latin typeface="Metropolis" panose="00000500000000000000"/>
              </a:rPr>
              <a:t>Run below commands to set service to automatic and start the service:</a:t>
            </a:r>
          </a:p>
          <a:p>
            <a:pPr marL="742950" lvl="1" indent="-285750">
              <a:buFont typeface="Wingdings" panose="05000000000000000000" pitchFamily="2" charset="2"/>
              <a:buChar char="§"/>
            </a:pPr>
            <a:r>
              <a:rPr lang="en-US" sz="1200" b="0" i="0" dirty="0" err="1">
                <a:solidFill>
                  <a:srgbClr val="212529"/>
                </a:solidFill>
                <a:effectLst/>
                <a:latin typeface="Metropolis" panose="00000500000000000000"/>
              </a:rPr>
              <a:t>vmon</a:t>
            </a:r>
            <a:r>
              <a:rPr lang="en-US" sz="1200" b="0" i="0" dirty="0">
                <a:solidFill>
                  <a:srgbClr val="212529"/>
                </a:solidFill>
                <a:effectLst/>
                <a:latin typeface="Metropolis" panose="00000500000000000000"/>
              </a:rPr>
              <a:t>-cli -S AUTOMATIC -U </a:t>
            </a:r>
            <a:r>
              <a:rPr lang="en-US" sz="1200" b="0" i="0" dirty="0" err="1">
                <a:solidFill>
                  <a:srgbClr val="212529"/>
                </a:solidFill>
                <a:effectLst/>
                <a:latin typeface="Metropolis" panose="00000500000000000000"/>
              </a:rPr>
              <a:t>imagebuilder</a:t>
            </a:r>
            <a:endParaRPr lang="en-US" sz="1200" b="0" i="0" dirty="0">
              <a:solidFill>
                <a:srgbClr val="212529"/>
              </a:solidFill>
              <a:effectLst/>
              <a:latin typeface="Metropolis" panose="00000500000000000000"/>
            </a:endParaRPr>
          </a:p>
          <a:p>
            <a:pPr marL="742950" lvl="1" indent="-285750">
              <a:buFont typeface="Wingdings" panose="05000000000000000000" pitchFamily="2" charset="2"/>
              <a:buChar char="§"/>
            </a:pPr>
            <a:r>
              <a:rPr lang="en-US" sz="1200" b="0" i="0" dirty="0">
                <a:solidFill>
                  <a:srgbClr val="212529"/>
                </a:solidFill>
                <a:effectLst/>
                <a:latin typeface="Metropolis" panose="00000500000000000000"/>
              </a:rPr>
              <a:t>service-control --start </a:t>
            </a:r>
            <a:r>
              <a:rPr lang="en-US" sz="1200" b="0" i="0" dirty="0" err="1">
                <a:solidFill>
                  <a:srgbClr val="212529"/>
                </a:solidFill>
                <a:effectLst/>
                <a:latin typeface="Metropolis" panose="00000500000000000000"/>
              </a:rPr>
              <a:t>vmware-imagebuilder</a:t>
            </a:r>
            <a:endParaRPr lang="en-US" sz="1200" b="0" i="0" dirty="0">
              <a:solidFill>
                <a:srgbClr val="212529"/>
              </a:solidFill>
              <a:effectLst/>
              <a:latin typeface="Metropolis" panose="00000500000000000000"/>
            </a:endParaRPr>
          </a:p>
          <a:p>
            <a:pPr marL="742950" lvl="1" indent="-285750">
              <a:buFont typeface="Wingdings" panose="05000000000000000000" pitchFamily="2" charset="2"/>
              <a:buChar char="§"/>
            </a:pPr>
            <a:r>
              <a:rPr lang="en-US" sz="1200" b="0" i="0" dirty="0">
                <a:solidFill>
                  <a:srgbClr val="212529"/>
                </a:solidFill>
                <a:effectLst/>
                <a:latin typeface="Metropolis" panose="00000500000000000000"/>
              </a:rPr>
              <a:t>service-control --status </a:t>
            </a:r>
            <a:r>
              <a:rPr lang="en-US" sz="1200" b="0" i="0" dirty="0" err="1">
                <a:solidFill>
                  <a:srgbClr val="212529"/>
                </a:solidFill>
                <a:effectLst/>
                <a:latin typeface="Metropolis" panose="00000500000000000000"/>
              </a:rPr>
              <a:t>vmware-imagebuilder</a:t>
            </a:r>
            <a:endParaRPr lang="en-US" sz="1200" b="0" i="0" dirty="0">
              <a:solidFill>
                <a:srgbClr val="212529"/>
              </a:solidFill>
              <a:effectLst/>
              <a:latin typeface="Metropolis" panose="00000500000000000000"/>
            </a:endParaRPr>
          </a:p>
          <a:p>
            <a:pPr algn="l">
              <a:buNone/>
            </a:pPr>
            <a:endParaRPr lang="en-US" dirty="0">
              <a:solidFill>
                <a:srgbClr val="212529"/>
              </a:solidFill>
              <a:latin typeface="Metropolis" panose="00000500000000000000"/>
            </a:endParaRPr>
          </a:p>
          <a:p>
            <a:pPr algn="l"/>
            <a:endParaRPr lang="en-US" b="0" i="0" dirty="0">
              <a:solidFill>
                <a:srgbClr val="212529"/>
              </a:solidFill>
              <a:effectLst/>
              <a:latin typeface="Metropolis" panose="00000500000000000000"/>
            </a:endParaRPr>
          </a:p>
          <a:p>
            <a:pPr algn="l"/>
            <a:endParaRPr lang="en-US" b="0" i="0" dirty="0">
              <a:solidFill>
                <a:srgbClr val="212529"/>
              </a:solidFill>
              <a:effectLst/>
              <a:latin typeface="Metropolis" panose="00000500000000000000"/>
            </a:endParaRPr>
          </a:p>
          <a:p>
            <a:pPr algn="l"/>
            <a:r>
              <a:rPr lang="en-US" b="0" i="0" dirty="0">
                <a:solidFill>
                  <a:srgbClr val="212529"/>
                </a:solidFill>
                <a:effectLst/>
                <a:latin typeface="Metropolis" panose="00000500000000000000"/>
              </a:rPr>
              <a:t>Auto Deploy</a:t>
            </a:r>
          </a:p>
          <a:p>
            <a:pPr marL="457200" indent="-457200" algn="l">
              <a:buFont typeface="+mj-lt"/>
              <a:buAutoNum type="arabicPeriod"/>
            </a:pPr>
            <a:r>
              <a:rPr lang="en-US" sz="1400" b="0" i="0" dirty="0">
                <a:solidFill>
                  <a:srgbClr val="212529"/>
                </a:solidFill>
                <a:effectLst/>
                <a:latin typeface="Metropolis" panose="00000500000000000000"/>
              </a:rPr>
              <a:t>SSH to VCSA using root account</a:t>
            </a:r>
          </a:p>
          <a:p>
            <a:pPr marL="457200" indent="-457200" algn="l">
              <a:buFont typeface="+mj-lt"/>
              <a:buAutoNum type="arabicPeriod"/>
            </a:pPr>
            <a:r>
              <a:rPr lang="en-US" sz="1400" b="0" i="0" dirty="0">
                <a:solidFill>
                  <a:srgbClr val="212529"/>
                </a:solidFill>
                <a:effectLst/>
                <a:latin typeface="Metropolis" panose="00000500000000000000"/>
              </a:rPr>
              <a:t>Toggle VCSA Shell if needed https://kb.vmware.com/s/article/2100508</a:t>
            </a:r>
          </a:p>
          <a:p>
            <a:pPr marL="457200" indent="-457200" algn="l">
              <a:buFont typeface="+mj-lt"/>
              <a:buAutoNum type="arabicPeriod"/>
            </a:pPr>
            <a:r>
              <a:rPr lang="en-US" sz="1400" b="0" i="0" dirty="0">
                <a:solidFill>
                  <a:srgbClr val="212529"/>
                </a:solidFill>
                <a:effectLst/>
                <a:latin typeface="Metropolis" panose="00000500000000000000"/>
              </a:rPr>
              <a:t>Run below commands to set service to automatic and start the service:</a:t>
            </a:r>
          </a:p>
          <a:p>
            <a:pPr marL="914400" lvl="1" indent="-457200">
              <a:buFont typeface="Wingdings" panose="05000000000000000000" pitchFamily="2" charset="2"/>
              <a:buChar char="§"/>
            </a:pPr>
            <a:r>
              <a:rPr lang="en-US" sz="1200" b="0" i="0" dirty="0" err="1">
                <a:solidFill>
                  <a:srgbClr val="212529"/>
                </a:solidFill>
                <a:effectLst/>
                <a:latin typeface="Metropolis" panose="00000500000000000000"/>
              </a:rPr>
              <a:t>vmon</a:t>
            </a:r>
            <a:r>
              <a:rPr lang="en-US" sz="1200" b="0" i="0" dirty="0">
                <a:solidFill>
                  <a:srgbClr val="212529"/>
                </a:solidFill>
                <a:effectLst/>
                <a:latin typeface="Metropolis" panose="00000500000000000000"/>
              </a:rPr>
              <a:t>-cli -S AUTOMATIC -U </a:t>
            </a:r>
            <a:r>
              <a:rPr lang="en-US" sz="1200" b="0" i="0" dirty="0" err="1">
                <a:solidFill>
                  <a:srgbClr val="212529"/>
                </a:solidFill>
                <a:effectLst/>
                <a:latin typeface="Metropolis" panose="00000500000000000000"/>
              </a:rPr>
              <a:t>rbd</a:t>
            </a:r>
            <a:endParaRPr lang="en-US" sz="1200" b="0" i="0" dirty="0">
              <a:solidFill>
                <a:srgbClr val="212529"/>
              </a:solidFill>
              <a:effectLst/>
              <a:latin typeface="Metropolis" panose="00000500000000000000"/>
            </a:endParaRPr>
          </a:p>
          <a:p>
            <a:pPr marL="914400" lvl="1" indent="-457200">
              <a:buFont typeface="Wingdings" panose="05000000000000000000" pitchFamily="2" charset="2"/>
              <a:buChar char="§"/>
            </a:pPr>
            <a:r>
              <a:rPr lang="en-US" sz="1200" b="0" i="0" dirty="0">
                <a:solidFill>
                  <a:srgbClr val="212529"/>
                </a:solidFill>
                <a:effectLst/>
                <a:latin typeface="Metropolis" panose="00000500000000000000"/>
              </a:rPr>
              <a:t>service-control --start </a:t>
            </a:r>
            <a:r>
              <a:rPr lang="en-US" sz="1200" b="0" i="0" dirty="0" err="1">
                <a:solidFill>
                  <a:srgbClr val="212529"/>
                </a:solidFill>
                <a:effectLst/>
                <a:latin typeface="Metropolis" panose="00000500000000000000"/>
              </a:rPr>
              <a:t>vmware</a:t>
            </a:r>
            <a:r>
              <a:rPr lang="en-US" sz="1200" b="0" i="0" dirty="0">
                <a:solidFill>
                  <a:srgbClr val="212529"/>
                </a:solidFill>
                <a:effectLst/>
                <a:latin typeface="Metropolis" panose="00000500000000000000"/>
              </a:rPr>
              <a:t>-</a:t>
            </a:r>
            <a:r>
              <a:rPr lang="en-US" sz="1200" b="0" i="0" dirty="0" err="1">
                <a:solidFill>
                  <a:srgbClr val="212529"/>
                </a:solidFill>
                <a:effectLst/>
                <a:latin typeface="Metropolis" panose="00000500000000000000"/>
              </a:rPr>
              <a:t>rbd</a:t>
            </a:r>
            <a:r>
              <a:rPr lang="en-US" sz="1200" b="0" i="0" dirty="0">
                <a:solidFill>
                  <a:srgbClr val="212529"/>
                </a:solidFill>
                <a:effectLst/>
                <a:latin typeface="Metropolis" panose="00000500000000000000"/>
              </a:rPr>
              <a:t>-watchdog</a:t>
            </a:r>
          </a:p>
          <a:p>
            <a:pPr marL="914400" lvl="1" indent="-457200">
              <a:buFont typeface="Wingdings" panose="05000000000000000000" pitchFamily="2" charset="2"/>
              <a:buChar char="§"/>
            </a:pPr>
            <a:r>
              <a:rPr lang="en-US" sz="1200" b="0" i="0" dirty="0">
                <a:solidFill>
                  <a:srgbClr val="212529"/>
                </a:solidFill>
                <a:effectLst/>
                <a:latin typeface="Metropolis" panose="00000500000000000000"/>
              </a:rPr>
              <a:t>service-control --status </a:t>
            </a:r>
            <a:r>
              <a:rPr lang="en-US" sz="1200" b="0" i="0" dirty="0" err="1">
                <a:solidFill>
                  <a:srgbClr val="212529"/>
                </a:solidFill>
                <a:effectLst/>
                <a:latin typeface="Metropolis" panose="00000500000000000000"/>
              </a:rPr>
              <a:t>vmware</a:t>
            </a:r>
            <a:r>
              <a:rPr lang="en-US" sz="1200" b="0" i="0" dirty="0">
                <a:solidFill>
                  <a:srgbClr val="212529"/>
                </a:solidFill>
                <a:effectLst/>
                <a:latin typeface="Metropolis" panose="00000500000000000000"/>
              </a:rPr>
              <a:t>-</a:t>
            </a:r>
            <a:r>
              <a:rPr lang="en-US" sz="1200" b="0" i="0" dirty="0" err="1">
                <a:solidFill>
                  <a:srgbClr val="212529"/>
                </a:solidFill>
                <a:effectLst/>
                <a:latin typeface="Metropolis" panose="00000500000000000000"/>
              </a:rPr>
              <a:t>rbd</a:t>
            </a:r>
            <a:r>
              <a:rPr lang="en-US" sz="1200" b="0" i="0" dirty="0">
                <a:solidFill>
                  <a:srgbClr val="212529"/>
                </a:solidFill>
                <a:effectLst/>
                <a:latin typeface="Metropolis" panose="00000500000000000000"/>
              </a:rPr>
              <a:t>-watchdog</a:t>
            </a:r>
          </a:p>
          <a:p>
            <a:pPr marL="457200" indent="-457200" algn="l">
              <a:buFont typeface="+mj-lt"/>
              <a:buAutoNum type="arabicPeriod"/>
            </a:pPr>
            <a:endParaRPr lang="en-US" sz="1400" dirty="0">
              <a:solidFill>
                <a:srgbClr val="212529"/>
              </a:solidFill>
              <a:latin typeface="Metropolis" panose="00000500000000000000"/>
            </a:endParaRPr>
          </a:p>
          <a:p>
            <a:pPr marL="457200" indent="-457200" algn="l">
              <a:buFont typeface="+mj-lt"/>
              <a:buAutoNum type="arabicPeriod"/>
            </a:pPr>
            <a:endParaRPr lang="en-US" sz="1400" dirty="0">
              <a:solidFill>
                <a:srgbClr val="212529"/>
              </a:solidFill>
              <a:latin typeface="Metropolis" panose="00000500000000000000"/>
            </a:endParaRPr>
          </a:p>
          <a:p>
            <a:pPr algn="l">
              <a:buNone/>
            </a:pPr>
            <a:endParaRPr lang="en-US" b="0" i="0" dirty="0">
              <a:solidFill>
                <a:srgbClr val="212529"/>
              </a:solidFill>
              <a:effectLst/>
              <a:latin typeface="Metropolis" panose="00000500000000000000"/>
            </a:endParaRPr>
          </a:p>
          <a:p>
            <a:pPr algn="l">
              <a:buNone/>
            </a:pPr>
            <a:r>
              <a:rPr lang="en-US" b="0" i="0" dirty="0">
                <a:solidFill>
                  <a:srgbClr val="212529"/>
                </a:solidFill>
                <a:effectLst/>
                <a:latin typeface="Metropolis" panose="00000500000000000000"/>
              </a:rPr>
              <a:t>VMware vSphere </a:t>
            </a:r>
            <a:r>
              <a:rPr lang="en-US" b="0" i="0" dirty="0" err="1">
                <a:solidFill>
                  <a:srgbClr val="212529"/>
                </a:solidFill>
                <a:effectLst/>
                <a:latin typeface="Metropolis" panose="00000500000000000000"/>
              </a:rPr>
              <a:t>ESXi</a:t>
            </a:r>
            <a:r>
              <a:rPr lang="en-US" b="0" i="0" dirty="0">
                <a:solidFill>
                  <a:srgbClr val="212529"/>
                </a:solidFill>
                <a:effectLst/>
                <a:latin typeface="Metropolis" panose="00000500000000000000"/>
              </a:rPr>
              <a:t> Dump Collector</a:t>
            </a:r>
          </a:p>
          <a:p>
            <a:pPr marL="342900" indent="-342900" algn="l">
              <a:buFont typeface="+mj-lt"/>
              <a:buAutoNum type="arabicPeriod"/>
            </a:pPr>
            <a:r>
              <a:rPr lang="en-US" sz="1400" b="0" i="0" dirty="0">
                <a:solidFill>
                  <a:srgbClr val="212529"/>
                </a:solidFill>
                <a:effectLst/>
                <a:latin typeface="Metropolis" panose="00000500000000000000"/>
              </a:rPr>
              <a:t>SSH to VCSA using root account</a:t>
            </a:r>
          </a:p>
          <a:p>
            <a:pPr marL="342900" indent="-342900" algn="l">
              <a:buFont typeface="+mj-lt"/>
              <a:buAutoNum type="arabicPeriod"/>
            </a:pPr>
            <a:r>
              <a:rPr lang="en-US" sz="1400" b="0" i="0" dirty="0">
                <a:solidFill>
                  <a:srgbClr val="212529"/>
                </a:solidFill>
                <a:effectLst/>
                <a:latin typeface="Metropolis" panose="00000500000000000000"/>
              </a:rPr>
              <a:t>Toggle VCSA Shell if needed https://kb.vmware.com/s/article/2100508</a:t>
            </a:r>
          </a:p>
          <a:p>
            <a:pPr marL="342900" indent="-342900" algn="l">
              <a:buFont typeface="+mj-lt"/>
              <a:buAutoNum type="arabicPeriod"/>
            </a:pPr>
            <a:r>
              <a:rPr lang="en-US" sz="1400" b="0" i="0" dirty="0">
                <a:solidFill>
                  <a:srgbClr val="212529"/>
                </a:solidFill>
                <a:effectLst/>
                <a:latin typeface="Metropolis" panose="00000500000000000000"/>
              </a:rPr>
              <a:t>Run below commands to set service to automatic and start the service:</a:t>
            </a:r>
          </a:p>
          <a:p>
            <a:pPr marL="800100" lvl="1" indent="-342900">
              <a:buFont typeface="Wingdings" panose="05000000000000000000" pitchFamily="2" charset="2"/>
              <a:buChar char="§"/>
            </a:pPr>
            <a:r>
              <a:rPr lang="en-US" sz="1200" b="0" i="0" dirty="0" err="1">
                <a:solidFill>
                  <a:srgbClr val="212529"/>
                </a:solidFill>
                <a:effectLst/>
                <a:latin typeface="Metropolis" panose="00000500000000000000"/>
              </a:rPr>
              <a:t>vmon</a:t>
            </a:r>
            <a:r>
              <a:rPr lang="en-US" sz="1200" b="0" i="0" dirty="0">
                <a:solidFill>
                  <a:srgbClr val="212529"/>
                </a:solidFill>
                <a:effectLst/>
                <a:latin typeface="Metropolis" panose="00000500000000000000"/>
              </a:rPr>
              <a:t>-cli -S AUTOMATIC -U </a:t>
            </a:r>
            <a:r>
              <a:rPr lang="en-US" sz="1200" b="0" i="0" dirty="0" err="1">
                <a:solidFill>
                  <a:srgbClr val="212529"/>
                </a:solidFill>
                <a:effectLst/>
                <a:latin typeface="Metropolis" panose="00000500000000000000"/>
              </a:rPr>
              <a:t>netdumper</a:t>
            </a:r>
            <a:endParaRPr lang="en-US" sz="1200" b="0" i="0" dirty="0">
              <a:solidFill>
                <a:srgbClr val="212529"/>
              </a:solidFill>
              <a:effectLst/>
              <a:latin typeface="Metropolis" panose="00000500000000000000"/>
            </a:endParaRPr>
          </a:p>
          <a:p>
            <a:pPr marL="800100" lvl="1" indent="-342900">
              <a:buFont typeface="Wingdings" panose="05000000000000000000" pitchFamily="2" charset="2"/>
              <a:buChar char="§"/>
            </a:pPr>
            <a:r>
              <a:rPr lang="en-US" sz="1200" b="0" i="0" dirty="0">
                <a:solidFill>
                  <a:srgbClr val="212529"/>
                </a:solidFill>
                <a:effectLst/>
                <a:latin typeface="Metropolis" panose="00000500000000000000"/>
              </a:rPr>
              <a:t>service-control --start </a:t>
            </a:r>
            <a:r>
              <a:rPr lang="en-US" sz="1200" b="0" i="0" dirty="0" err="1">
                <a:solidFill>
                  <a:srgbClr val="212529"/>
                </a:solidFill>
                <a:effectLst/>
                <a:latin typeface="Metropolis" panose="00000500000000000000"/>
              </a:rPr>
              <a:t>vmware-netdumper</a:t>
            </a:r>
            <a:endParaRPr lang="en-US" sz="1200" b="0" i="0" dirty="0">
              <a:solidFill>
                <a:srgbClr val="212529"/>
              </a:solidFill>
              <a:effectLst/>
              <a:latin typeface="Metropolis" panose="00000500000000000000"/>
            </a:endParaRPr>
          </a:p>
          <a:p>
            <a:pPr marL="800100" lvl="1" indent="-342900">
              <a:buFont typeface="Wingdings" panose="05000000000000000000" pitchFamily="2" charset="2"/>
              <a:buChar char="§"/>
            </a:pPr>
            <a:r>
              <a:rPr lang="en-US" sz="1200" b="0" i="0" dirty="0">
                <a:solidFill>
                  <a:srgbClr val="212529"/>
                </a:solidFill>
                <a:effectLst/>
                <a:latin typeface="Metropolis" panose="00000500000000000000"/>
              </a:rPr>
              <a:t>service-control --status </a:t>
            </a:r>
            <a:r>
              <a:rPr lang="en-US" sz="1200" b="0" i="0" dirty="0" err="1">
                <a:solidFill>
                  <a:srgbClr val="212529"/>
                </a:solidFill>
                <a:effectLst/>
                <a:latin typeface="Metropolis" panose="00000500000000000000"/>
              </a:rPr>
              <a:t>vmware-netdumper</a:t>
            </a:r>
            <a:endParaRPr lang="en-US" sz="1200" b="0" i="0" dirty="0">
              <a:solidFill>
                <a:srgbClr val="212529"/>
              </a:solidFill>
              <a:effectLst/>
              <a:latin typeface="Metropolis" panose="00000500000000000000"/>
            </a:endParaRPr>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VCSA – Setup Services Setup Steps</a:t>
            </a:r>
          </a:p>
        </p:txBody>
      </p:sp>
    </p:spTree>
    <p:extLst>
      <p:ext uri="{BB962C8B-B14F-4D97-AF65-F5344CB8AC3E}">
        <p14:creationId xmlns:p14="http://schemas.microsoft.com/office/powerpoint/2010/main" val="29609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FF4C07-030B-784B-AB0A-E6424AC460E7}"/>
              </a:ext>
            </a:extLst>
          </p:cNvPr>
          <p:cNvSpPr>
            <a:spLocks noGrp="1"/>
          </p:cNvSpPr>
          <p:nvPr>
            <p:ph type="title" idx="4294967295"/>
          </p:nvPr>
        </p:nvSpPr>
        <p:spPr>
          <a:xfrm>
            <a:off x="579809" y="-465554"/>
            <a:ext cx="11001004" cy="381000"/>
          </a:xfrm>
        </p:spPr>
        <p:txBody>
          <a:bodyPr/>
          <a:lstStyle/>
          <a:p>
            <a:r>
              <a:rPr lang="en-US" dirty="0"/>
              <a:t>Quote</a:t>
            </a:r>
            <a:r>
              <a:rPr lang="en-US" baseline="0" dirty="0"/>
              <a:t> Slide: Leaf and Ocean Color Theme</a:t>
            </a:r>
            <a:endParaRPr lang="en-US" dirty="0"/>
          </a:p>
        </p:txBody>
      </p:sp>
      <p:sp>
        <p:nvSpPr>
          <p:cNvPr id="10" name="Content Placeholder 6">
            <a:extLst>
              <a:ext uri="{FF2B5EF4-FFF2-40B4-BE49-F238E27FC236}">
                <a16:creationId xmlns:a16="http://schemas.microsoft.com/office/drawing/2014/main" id="{BF347974-F571-A8BC-9440-B6624299CB5A}"/>
              </a:ext>
            </a:extLst>
          </p:cNvPr>
          <p:cNvSpPr txBox="1">
            <a:spLocks/>
          </p:cNvSpPr>
          <p:nvPr/>
        </p:nvSpPr>
        <p:spPr>
          <a:xfrm>
            <a:off x="3060441" y="1600201"/>
            <a:ext cx="8528864" cy="457200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buFont typeface="Arial" panose="020B0604020202020204" pitchFamily="34" charset="0"/>
              <a:buNone/>
            </a:pPr>
            <a:r>
              <a:rPr lang="en-US" sz="1800" dirty="0"/>
              <a:t>About Me:</a:t>
            </a:r>
          </a:p>
          <a:p>
            <a:pPr lvl="1" indent="0">
              <a:buFont typeface="Arial" panose="020B0604020202020204" pitchFamily="34" charset="0"/>
              <a:buNone/>
            </a:pPr>
            <a:r>
              <a:rPr lang="en-US" dirty="0"/>
              <a:t>Russell Hamker</a:t>
            </a:r>
          </a:p>
          <a:p>
            <a:pPr marL="1087438" lvl="2" indent="-342900">
              <a:buFont typeface="Arial" panose="020B0604020202020204" pitchFamily="34" charset="0"/>
              <a:buChar char="•"/>
            </a:pPr>
            <a:r>
              <a:rPr lang="en-US" sz="1800" dirty="0"/>
              <a:t>14+ years Running VMware</a:t>
            </a:r>
          </a:p>
          <a:p>
            <a:pPr marL="1087438" lvl="2" indent="-342900">
              <a:buFont typeface="Arial" panose="020B0604020202020204" pitchFamily="34" charset="0"/>
              <a:buChar char="•"/>
            </a:pPr>
            <a:r>
              <a:rPr lang="en-US" sz="1800" dirty="0"/>
              <a:t>VCP5-2020</a:t>
            </a:r>
          </a:p>
          <a:p>
            <a:pPr marL="1087438" lvl="2" indent="-342900">
              <a:buFont typeface="Arial" panose="020B0604020202020204" pitchFamily="34" charset="0"/>
              <a:buChar char="•"/>
            </a:pPr>
            <a:r>
              <a:rPr lang="en-US" sz="1800" dirty="0"/>
              <a:t>Employer – Guard Dog Solutions Inc</a:t>
            </a:r>
          </a:p>
          <a:p>
            <a:pPr marL="1087438" lvl="2" indent="-342900">
              <a:buFont typeface="Arial" panose="020B0604020202020204" pitchFamily="34" charset="0"/>
              <a:buChar char="•"/>
            </a:pPr>
            <a:r>
              <a:rPr lang="en-US" sz="1800" dirty="0"/>
              <a:t>Title – VMware Enterprise Architect</a:t>
            </a:r>
          </a:p>
          <a:p>
            <a:pPr marL="1087438" lvl="2" indent="-342900">
              <a:buFont typeface="Arial" panose="020B0604020202020204" pitchFamily="34" charset="0"/>
              <a:buChar char="•"/>
            </a:pPr>
            <a:r>
              <a:rPr lang="en-US" sz="1800" dirty="0" err="1"/>
              <a:t>vExpert</a:t>
            </a:r>
            <a:r>
              <a:rPr lang="en-US" sz="1800" dirty="0"/>
              <a:t> – 7 years and running</a:t>
            </a:r>
          </a:p>
          <a:p>
            <a:pPr marL="1087438" lvl="2" indent="-342900">
              <a:buFont typeface="Arial" panose="020B0604020202020204" pitchFamily="34" charset="0"/>
              <a:buChar char="•"/>
            </a:pPr>
            <a:r>
              <a:rPr lang="en-US" sz="1800" dirty="0"/>
              <a:t>VMUG Leader – Wichita KS</a:t>
            </a:r>
          </a:p>
          <a:p>
            <a:pPr marL="1087438" lvl="2" indent="-342900">
              <a:buFont typeface="Arial" panose="020B0604020202020204" pitchFamily="34" charset="0"/>
              <a:buChar char="•"/>
            </a:pPr>
            <a:r>
              <a:rPr lang="en-US" sz="1800" dirty="0"/>
              <a:t>Twitter - @butch7903</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2" name="Subtitle 5">
            <a:extLst>
              <a:ext uri="{FF2B5EF4-FFF2-40B4-BE49-F238E27FC236}">
                <a16:creationId xmlns:a16="http://schemas.microsoft.com/office/drawing/2014/main" id="{992FFCFF-D683-8464-5C8A-5E7487EE8ECD}"/>
              </a:ext>
            </a:extLst>
          </p:cNvPr>
          <p:cNvSpPr txBox="1">
            <a:spLocks/>
          </p:cNvSpPr>
          <p:nvPr/>
        </p:nvSpPr>
        <p:spPr>
          <a:xfrm>
            <a:off x="592866" y="811830"/>
            <a:ext cx="10987947" cy="247743"/>
          </a:xfrm>
          <a:prstGeom prst="rect">
            <a:avLst/>
          </a:prstGeom>
        </p:spPr>
        <p:txBody>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a:solidFill>
                  <a:schemeClr val="tx1">
                    <a:lumMod val="75000"/>
                  </a:schemeClr>
                </a:solidFill>
              </a:rPr>
              <a:t>Create a Tanzu Community Edition OVA Using HashiCorp Packer</a:t>
            </a:r>
            <a:endParaRPr lang="en-US" dirty="0"/>
          </a:p>
        </p:txBody>
      </p:sp>
      <p:sp>
        <p:nvSpPr>
          <p:cNvPr id="13" name="Title 4">
            <a:extLst>
              <a:ext uri="{FF2B5EF4-FFF2-40B4-BE49-F238E27FC236}">
                <a16:creationId xmlns:a16="http://schemas.microsoft.com/office/drawing/2014/main" id="{13253787-0CC2-7E7D-E482-653CE7672730}"/>
              </a:ext>
            </a:extLst>
          </p:cNvPr>
          <p:cNvSpPr txBox="1">
            <a:spLocks/>
          </p:cNvSpPr>
          <p:nvPr/>
        </p:nvSpPr>
        <p:spPr>
          <a:xfrm>
            <a:off x="579809" y="412751"/>
            <a:ext cx="11001004" cy="381000"/>
          </a:xfrm>
          <a:prstGeom prst="rect">
            <a:avLst/>
          </a:prstGeom>
        </p:spPr>
        <p:txBody>
          <a:bodyPr vert="horz" wrap="square" lIns="0" tIns="0" rIns="0" bIns="0" rtlCol="0" anchor="b">
            <a:noAutofit/>
          </a:bodyPr>
          <a:lstStyle>
            <a:lvl1pPr algn="l" defTabSz="914400" rtl="0" eaLnBrk="1" latinLnBrk="0" hangingPunct="1">
              <a:lnSpc>
                <a:spcPct val="90000"/>
              </a:lnSpc>
              <a:spcBef>
                <a:spcPct val="0"/>
              </a:spcBef>
              <a:buNone/>
              <a:defRPr sz="3600" b="0" kern="1200" cap="none" baseline="0">
                <a:solidFill>
                  <a:schemeClr val="accent2"/>
                </a:solidFill>
                <a:latin typeface="+mj-lt"/>
                <a:ea typeface="+mj-ea"/>
                <a:cs typeface="+mj-cs"/>
              </a:defRPr>
            </a:lvl1pPr>
          </a:lstStyle>
          <a:p>
            <a:r>
              <a:rPr lang="en-US"/>
              <a:t>Intro</a:t>
            </a:r>
            <a:endParaRPr lang="en-US" dirty="0"/>
          </a:p>
        </p:txBody>
      </p:sp>
      <p:pic>
        <p:nvPicPr>
          <p:cNvPr id="14" name="Picture 13" descr="A person smiling for the camera&#10;&#10;Description automatically generated with medium confidence">
            <a:extLst>
              <a:ext uri="{FF2B5EF4-FFF2-40B4-BE49-F238E27FC236}">
                <a16:creationId xmlns:a16="http://schemas.microsoft.com/office/drawing/2014/main" id="{D7C04A7C-1F5F-E2CA-7B7B-BB302578C1BE}"/>
              </a:ext>
            </a:extLst>
          </p:cNvPr>
          <p:cNvPicPr>
            <a:picLocks noChangeAspect="1"/>
          </p:cNvPicPr>
          <p:nvPr/>
        </p:nvPicPr>
        <p:blipFill>
          <a:blip r:embed="rId3"/>
          <a:stretch>
            <a:fillRect/>
          </a:stretch>
        </p:blipFill>
        <p:spPr>
          <a:xfrm>
            <a:off x="196699" y="1600201"/>
            <a:ext cx="2929056" cy="2730239"/>
          </a:xfrm>
          <a:prstGeom prst="rect">
            <a:avLst/>
          </a:prstGeom>
        </p:spPr>
      </p:pic>
      <p:pic>
        <p:nvPicPr>
          <p:cNvPr id="17" name="Picture 16" descr="Logo&#10;&#10;Description automatically generated">
            <a:extLst>
              <a:ext uri="{FF2B5EF4-FFF2-40B4-BE49-F238E27FC236}">
                <a16:creationId xmlns:a16="http://schemas.microsoft.com/office/drawing/2014/main" id="{D58201C0-4DBE-F689-7DC5-08F8237F4CDF}"/>
              </a:ext>
            </a:extLst>
          </p:cNvPr>
          <p:cNvPicPr>
            <a:picLocks noChangeAspect="1"/>
          </p:cNvPicPr>
          <p:nvPr/>
        </p:nvPicPr>
        <p:blipFill>
          <a:blip r:embed="rId4"/>
          <a:stretch>
            <a:fillRect/>
          </a:stretch>
        </p:blipFill>
        <p:spPr>
          <a:xfrm>
            <a:off x="8696976" y="4506686"/>
            <a:ext cx="3071972" cy="1228116"/>
          </a:xfrm>
          <a:prstGeom prst="rect">
            <a:avLst/>
          </a:prstGeom>
        </p:spPr>
      </p:pic>
    </p:spTree>
    <p:extLst>
      <p:ext uri="{BB962C8B-B14F-4D97-AF65-F5344CB8AC3E}">
        <p14:creationId xmlns:p14="http://schemas.microsoft.com/office/powerpoint/2010/main" val="190941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nableAutoDeployServices">
            <a:hlinkClick r:id="" action="ppaction://media"/>
            <a:extLst>
              <a:ext uri="{FF2B5EF4-FFF2-40B4-BE49-F238E27FC236}">
                <a16:creationId xmlns:a16="http://schemas.microsoft.com/office/drawing/2014/main" id="{2CE898B6-D61F-48D6-FEB3-FF712D84E8DC}"/>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1" y="0"/>
            <a:ext cx="12188825" cy="6856214"/>
          </a:xfrm>
        </p:spPr>
      </p:pic>
    </p:spTree>
    <p:extLst>
      <p:ext uri="{BB962C8B-B14F-4D97-AF65-F5344CB8AC3E}">
        <p14:creationId xmlns:p14="http://schemas.microsoft.com/office/powerpoint/2010/main" val="386709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457200" indent="-457200">
              <a:buFont typeface="+mj-lt"/>
              <a:buAutoNum type="arabicPeriod"/>
            </a:pPr>
            <a:r>
              <a:rPr lang="en-US" dirty="0"/>
              <a:t>Network and VCSA services (DHCP, TFTP, Auto Deploy, etc.) are a requirement. If they are down, you can not deploy new hosts</a:t>
            </a:r>
          </a:p>
          <a:p>
            <a:pPr marL="457200" indent="-457200">
              <a:buFont typeface="+mj-lt"/>
              <a:buAutoNum type="arabicPeriod"/>
            </a:pPr>
            <a:r>
              <a:rPr lang="en-US" dirty="0"/>
              <a:t>Hosts with the same management network can only PXE from 1 VCSA</a:t>
            </a:r>
          </a:p>
          <a:p>
            <a:pPr marL="457200" indent="-457200">
              <a:buFont typeface="+mj-lt"/>
              <a:buAutoNum type="arabicPeriod"/>
            </a:pPr>
            <a:r>
              <a:rPr lang="en-US" dirty="0"/>
              <a:t>Firewall requests may be needed to fully utilize</a:t>
            </a:r>
          </a:p>
          <a:p>
            <a:pPr marL="457200" indent="-457200">
              <a:buFont typeface="+mj-lt"/>
              <a:buAutoNum type="arabicPeriod"/>
            </a:pPr>
            <a:r>
              <a:rPr lang="en-US" dirty="0"/>
              <a:t>Auto Deploy Rules can only contain 1 location, image, and host profile</a:t>
            </a:r>
          </a:p>
          <a:p>
            <a:pPr marL="457200" indent="-457200">
              <a:buFont typeface="+mj-lt"/>
              <a:buAutoNum type="arabicPeriod"/>
            </a:pPr>
            <a:endParaRPr lang="en-US" dirty="0"/>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Auto Deploy Limitations</a:t>
            </a:r>
          </a:p>
        </p:txBody>
      </p:sp>
    </p:spTree>
    <p:extLst>
      <p:ext uri="{BB962C8B-B14F-4D97-AF65-F5344CB8AC3E}">
        <p14:creationId xmlns:p14="http://schemas.microsoft.com/office/powerpoint/2010/main" val="135338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616505" y="1305017"/>
            <a:ext cx="10972800" cy="4867184"/>
          </a:xfrm>
        </p:spPr>
        <p:txBody>
          <a:bodyPr/>
          <a:lstStyle/>
          <a:p>
            <a:pPr>
              <a:buNone/>
            </a:pPr>
            <a:r>
              <a:rPr lang="en-US" dirty="0"/>
              <a:t>There are a few different scenarios for when you will want to setup Auto Deploy. Each item has a few different steps involved. The overall outcome at the end though remains the same.</a:t>
            </a:r>
          </a:p>
          <a:p>
            <a:pPr>
              <a:buNone/>
            </a:pPr>
            <a:r>
              <a:rPr lang="en-US" u="sng" dirty="0"/>
              <a:t>Scenarios:</a:t>
            </a:r>
          </a:p>
          <a:p>
            <a:pPr marL="342900" indent="-342900">
              <a:buFont typeface="+mj-lt"/>
              <a:buAutoNum type="arabicPeriod"/>
            </a:pPr>
            <a:r>
              <a:rPr lang="en-US" dirty="0"/>
              <a:t>An Existing Host </a:t>
            </a:r>
          </a:p>
          <a:p>
            <a:pPr marL="342900" indent="-342900">
              <a:buFont typeface="+mj-lt"/>
              <a:buAutoNum type="arabicPeriod"/>
            </a:pPr>
            <a:r>
              <a:rPr lang="en-US" dirty="0"/>
              <a:t>Adding Hosts to an Existing/New Cluster (Cloning Host Profiles)</a:t>
            </a:r>
          </a:p>
          <a:p>
            <a:pPr marL="342900" indent="-342900">
              <a:buFont typeface="+mj-lt"/>
              <a:buAutoNum type="arabicPeriod"/>
            </a:pPr>
            <a:r>
              <a:rPr lang="en-US" dirty="0"/>
              <a:t>A New Host</a:t>
            </a:r>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Auto Deploy Scenarios</a:t>
            </a:r>
          </a:p>
        </p:txBody>
      </p:sp>
    </p:spTree>
    <p:extLst>
      <p:ext uri="{BB962C8B-B14F-4D97-AF65-F5344CB8AC3E}">
        <p14:creationId xmlns:p14="http://schemas.microsoft.com/office/powerpoint/2010/main" val="381998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616505" y="1367161"/>
            <a:ext cx="10972800" cy="4805040"/>
          </a:xfrm>
        </p:spPr>
        <p:txBody>
          <a:bodyPr/>
          <a:lstStyle/>
          <a:p>
            <a:pPr>
              <a:buNone/>
            </a:pPr>
            <a:r>
              <a:rPr lang="en-US" sz="1600" dirty="0"/>
              <a:t>Name</a:t>
            </a:r>
          </a:p>
          <a:p>
            <a:pPr marL="342900" indent="-342900">
              <a:buFont typeface="Wingdings" panose="05000000000000000000" pitchFamily="2" charset="2"/>
              <a:buChar char="§"/>
            </a:pPr>
            <a:r>
              <a:rPr lang="en-US" sz="1400" dirty="0"/>
              <a:t>The Unique name of the Auto Deploy rule</a:t>
            </a:r>
          </a:p>
          <a:p>
            <a:pPr>
              <a:buNone/>
            </a:pPr>
            <a:r>
              <a:rPr lang="en-US" sz="1600" dirty="0"/>
              <a:t>Pattern</a:t>
            </a:r>
          </a:p>
          <a:p>
            <a:pPr marL="342900" indent="-342900">
              <a:buFont typeface="Wingdings" panose="05000000000000000000" pitchFamily="2" charset="2"/>
              <a:buChar char="§"/>
            </a:pPr>
            <a:r>
              <a:rPr lang="en-US" sz="1400" dirty="0"/>
              <a:t>The unique pattern specify a host in the rule</a:t>
            </a:r>
          </a:p>
          <a:p>
            <a:pPr>
              <a:buNone/>
            </a:pPr>
            <a:r>
              <a:rPr lang="en-US" sz="1600" dirty="0"/>
              <a:t>Host Location</a:t>
            </a:r>
          </a:p>
          <a:p>
            <a:pPr marL="342900" indent="-342900">
              <a:buFont typeface="Wingdings" panose="05000000000000000000" pitchFamily="2" charset="2"/>
              <a:buChar char="§"/>
            </a:pPr>
            <a:r>
              <a:rPr lang="en-US" sz="1400" dirty="0"/>
              <a:t>Where the Host should land after booting</a:t>
            </a:r>
          </a:p>
          <a:p>
            <a:pPr>
              <a:buNone/>
            </a:pPr>
            <a:r>
              <a:rPr lang="en-US" sz="1600" dirty="0"/>
              <a:t>Image Profile</a:t>
            </a:r>
          </a:p>
          <a:p>
            <a:pPr marL="342900" indent="-342900">
              <a:buFont typeface="Wingdings" panose="05000000000000000000" pitchFamily="2" charset="2"/>
              <a:buChar char="§"/>
            </a:pPr>
            <a:r>
              <a:rPr lang="en-US" sz="1400" dirty="0"/>
              <a:t>Image used to load </a:t>
            </a:r>
            <a:r>
              <a:rPr lang="en-US" sz="1400" dirty="0" err="1"/>
              <a:t>ESXi</a:t>
            </a:r>
            <a:r>
              <a:rPr lang="en-US" sz="1400" dirty="0"/>
              <a:t>/tools/etc.</a:t>
            </a:r>
          </a:p>
          <a:p>
            <a:pPr>
              <a:buNone/>
            </a:pPr>
            <a:r>
              <a:rPr lang="en-US" sz="1600" dirty="0"/>
              <a:t>Host Profile</a:t>
            </a:r>
          </a:p>
          <a:p>
            <a:pPr marL="285750" indent="-285750">
              <a:buFont typeface="Wingdings" panose="05000000000000000000" pitchFamily="2" charset="2"/>
              <a:buChar char="§"/>
            </a:pPr>
            <a:r>
              <a:rPr lang="en-US" sz="1400" dirty="0"/>
              <a:t>Custom configuration applied to group of hosts</a:t>
            </a:r>
          </a:p>
          <a:p>
            <a:pPr>
              <a:buNone/>
            </a:pPr>
            <a:r>
              <a:rPr lang="en-US" sz="1600" dirty="0"/>
              <a:t>Script Bundle</a:t>
            </a:r>
          </a:p>
          <a:p>
            <a:pPr marL="285750" indent="-285750">
              <a:buFont typeface="Wingdings" panose="05000000000000000000" pitchFamily="2" charset="2"/>
              <a:buChar char="§"/>
            </a:pPr>
            <a:r>
              <a:rPr lang="en-US" sz="1400" dirty="0"/>
              <a:t>Scripts that are run post host deployment to automate things not possible in a Host Profile</a:t>
            </a:r>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Auto Deploy Rules Breakdown</a:t>
            </a:r>
          </a:p>
        </p:txBody>
      </p:sp>
      <p:pic>
        <p:nvPicPr>
          <p:cNvPr id="8" name="Picture 7">
            <a:extLst>
              <a:ext uri="{FF2B5EF4-FFF2-40B4-BE49-F238E27FC236}">
                <a16:creationId xmlns:a16="http://schemas.microsoft.com/office/drawing/2014/main" id="{1909816F-9B3C-4E40-A45E-BFE18BA0EA2E}"/>
              </a:ext>
            </a:extLst>
          </p:cNvPr>
          <p:cNvPicPr>
            <a:picLocks noChangeAspect="1"/>
          </p:cNvPicPr>
          <p:nvPr/>
        </p:nvPicPr>
        <p:blipFill>
          <a:blip r:embed="rId3"/>
          <a:stretch>
            <a:fillRect/>
          </a:stretch>
        </p:blipFill>
        <p:spPr>
          <a:xfrm>
            <a:off x="4541353" y="855708"/>
            <a:ext cx="6282314" cy="4983311"/>
          </a:xfrm>
          <a:prstGeom prst="rect">
            <a:avLst/>
          </a:prstGeom>
          <a:effectLst>
            <a:outerShdw blurRad="50800" dist="50800" dir="5400000" sx="102000" sy="102000" algn="ctr" rotWithShape="0">
              <a:schemeClr val="tx2">
                <a:alpha val="92000"/>
              </a:schemeClr>
            </a:outerShdw>
          </a:effectLst>
        </p:spPr>
      </p:pic>
      <p:pic>
        <p:nvPicPr>
          <p:cNvPr id="10" name="Picture 9">
            <a:extLst>
              <a:ext uri="{FF2B5EF4-FFF2-40B4-BE49-F238E27FC236}">
                <a16:creationId xmlns:a16="http://schemas.microsoft.com/office/drawing/2014/main" id="{39BD3D77-6007-467D-BCE8-15EBC2231D79}"/>
              </a:ext>
            </a:extLst>
          </p:cNvPr>
          <p:cNvPicPr>
            <a:picLocks noChangeAspect="1"/>
          </p:cNvPicPr>
          <p:nvPr/>
        </p:nvPicPr>
        <p:blipFill>
          <a:blip r:embed="rId4"/>
          <a:stretch>
            <a:fillRect/>
          </a:stretch>
        </p:blipFill>
        <p:spPr>
          <a:xfrm>
            <a:off x="8581588" y="3693072"/>
            <a:ext cx="3562847" cy="2543530"/>
          </a:xfrm>
          <a:prstGeom prst="rect">
            <a:avLst/>
          </a:prstGeom>
          <a:effectLst>
            <a:outerShdw blurRad="50800" dist="50800" dir="5400000" sx="102000" sy="102000" algn="ctr" rotWithShape="0">
              <a:schemeClr val="tx2">
                <a:alpha val="92000"/>
              </a:schemeClr>
            </a:outerShdw>
          </a:effectLst>
        </p:spPr>
      </p:pic>
    </p:spTree>
    <p:extLst>
      <p:ext uri="{BB962C8B-B14F-4D97-AF65-F5344CB8AC3E}">
        <p14:creationId xmlns:p14="http://schemas.microsoft.com/office/powerpoint/2010/main" val="14353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E7683B-087A-4D2E-AF52-738E3C5370F8}"/>
              </a:ext>
            </a:extLst>
          </p:cNvPr>
          <p:cNvSpPr>
            <a:spLocks noGrp="1"/>
          </p:cNvSpPr>
          <p:nvPr>
            <p:ph sz="quarter" idx="14"/>
          </p:nvPr>
        </p:nvSpPr>
        <p:spPr/>
        <p:txBody>
          <a:bodyPr/>
          <a:lstStyle/>
          <a:p>
            <a:endParaRPr lang="en-US" dirty="0"/>
          </a:p>
        </p:txBody>
      </p:sp>
      <p:sp>
        <p:nvSpPr>
          <p:cNvPr id="3" name="Subtitle 2">
            <a:extLst>
              <a:ext uri="{FF2B5EF4-FFF2-40B4-BE49-F238E27FC236}">
                <a16:creationId xmlns:a16="http://schemas.microsoft.com/office/drawing/2014/main" id="{A070D21B-FCEB-4A51-8F89-2F08B12803A0}"/>
              </a:ext>
            </a:extLst>
          </p:cNvPr>
          <p:cNvSpPr>
            <a:spLocks noGrp="1"/>
          </p:cNvSpPr>
          <p:nvPr>
            <p:ph type="subTitle" idx="10"/>
          </p:nvPr>
        </p:nvSpPr>
        <p:spPr/>
        <p:txBody>
          <a:bodyPr/>
          <a:lstStyle/>
          <a:p>
            <a:endParaRPr lang="en-US"/>
          </a:p>
        </p:txBody>
      </p:sp>
      <p:sp>
        <p:nvSpPr>
          <p:cNvPr id="4" name="Title 3">
            <a:extLst>
              <a:ext uri="{FF2B5EF4-FFF2-40B4-BE49-F238E27FC236}">
                <a16:creationId xmlns:a16="http://schemas.microsoft.com/office/drawing/2014/main" id="{65E47644-D115-4F0D-8569-6FEFB98ED523}"/>
              </a:ext>
            </a:extLst>
          </p:cNvPr>
          <p:cNvSpPr>
            <a:spLocks noGrp="1"/>
          </p:cNvSpPr>
          <p:nvPr>
            <p:ph type="title"/>
          </p:nvPr>
        </p:nvSpPr>
        <p:spPr/>
        <p:txBody>
          <a:bodyPr/>
          <a:lstStyle/>
          <a:p>
            <a:r>
              <a:rPr lang="en-US" dirty="0"/>
              <a:t>Attributes/Patterns you can use for Auto Deploy</a:t>
            </a:r>
          </a:p>
        </p:txBody>
      </p:sp>
      <p:pic>
        <p:nvPicPr>
          <p:cNvPr id="6" name="Picture 5">
            <a:extLst>
              <a:ext uri="{FF2B5EF4-FFF2-40B4-BE49-F238E27FC236}">
                <a16:creationId xmlns:a16="http://schemas.microsoft.com/office/drawing/2014/main" id="{8E70DD7A-9C0B-4ECE-A086-CA5EFEC4E80F}"/>
              </a:ext>
            </a:extLst>
          </p:cNvPr>
          <p:cNvPicPr>
            <a:picLocks noChangeAspect="1"/>
          </p:cNvPicPr>
          <p:nvPr/>
        </p:nvPicPr>
        <p:blipFill>
          <a:blip r:embed="rId3"/>
          <a:stretch>
            <a:fillRect/>
          </a:stretch>
        </p:blipFill>
        <p:spPr>
          <a:xfrm>
            <a:off x="579809" y="742705"/>
            <a:ext cx="7198311" cy="6032151"/>
          </a:xfrm>
          <a:prstGeom prst="rect">
            <a:avLst/>
          </a:prstGeom>
        </p:spPr>
      </p:pic>
    </p:spTree>
    <p:extLst>
      <p:ext uri="{BB962C8B-B14F-4D97-AF65-F5344CB8AC3E}">
        <p14:creationId xmlns:p14="http://schemas.microsoft.com/office/powerpoint/2010/main" val="182285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616505" y="1154098"/>
            <a:ext cx="10972800" cy="5703902"/>
          </a:xfrm>
        </p:spPr>
        <p:txBody>
          <a:bodyPr numCol="2"/>
          <a:lstStyle/>
          <a:p>
            <a:pPr>
              <a:buNone/>
            </a:pPr>
            <a:r>
              <a:rPr lang="en-US" dirty="0"/>
              <a:t>New Hosts </a:t>
            </a:r>
            <a:r>
              <a:rPr lang="en-US" sz="1600" dirty="0"/>
              <a:t>(Stateless Cache)</a:t>
            </a:r>
          </a:p>
          <a:p>
            <a:pPr marL="342900" indent="-342900">
              <a:buFont typeface="Wingdings" panose="05000000000000000000" pitchFamily="2" charset="2"/>
              <a:buChar char="§"/>
            </a:pPr>
            <a:r>
              <a:rPr lang="en-US" dirty="0"/>
              <a:t>Boot order for stateless should be PXE/HD/SD Card</a:t>
            </a:r>
          </a:p>
          <a:p>
            <a:pPr marL="342900" indent="-342900">
              <a:buFont typeface="Wingdings" panose="05000000000000000000" pitchFamily="2" charset="2"/>
              <a:buChar char="§"/>
            </a:pPr>
            <a:r>
              <a:rPr lang="en-US" dirty="0"/>
              <a:t>Must build reference host to build Host Profile, Can clone profiles if needed</a:t>
            </a:r>
          </a:p>
          <a:p>
            <a:pPr marL="342900" indent="-342900">
              <a:buFont typeface="Wingdings" panose="05000000000000000000" pitchFamily="2" charset="2"/>
              <a:buChar char="§"/>
            </a:pPr>
            <a:r>
              <a:rPr lang="en-US" dirty="0"/>
              <a:t>Must create Image Profile</a:t>
            </a:r>
          </a:p>
          <a:p>
            <a:pPr marL="342900" indent="-342900">
              <a:buFont typeface="Wingdings" panose="05000000000000000000" pitchFamily="2" charset="2"/>
              <a:buChar char="§"/>
            </a:pPr>
            <a:r>
              <a:rPr lang="en-US" dirty="0"/>
              <a:t>Should specify Host Location</a:t>
            </a:r>
          </a:p>
          <a:p>
            <a:pPr marL="342900" indent="-342900">
              <a:buFont typeface="Wingdings" panose="05000000000000000000" pitchFamily="2" charset="2"/>
              <a:buChar char="§"/>
            </a:pPr>
            <a:r>
              <a:rPr lang="en-US" dirty="0"/>
              <a:t>Must have Auto Deploy Rule to apply to new host(s)</a:t>
            </a:r>
          </a:p>
          <a:p>
            <a:pPr marL="342900" indent="-342900">
              <a:buFont typeface="Wingdings" panose="05000000000000000000" pitchFamily="2" charset="2"/>
              <a:buChar char="§"/>
            </a:pPr>
            <a:r>
              <a:rPr lang="en-US" dirty="0"/>
              <a:t>Will need to customize hosts using Host Customizations – Can be input manually or imported via specialized CSV.</a:t>
            </a:r>
          </a:p>
          <a:p>
            <a:pPr marL="342900" indent="-342900">
              <a:buFont typeface="Wingdings" panose="05000000000000000000" pitchFamily="2" charset="2"/>
              <a:buChar char="§"/>
            </a:pPr>
            <a:endParaRPr lang="en-US" dirty="0"/>
          </a:p>
          <a:p>
            <a:pPr>
              <a:buNone/>
            </a:pPr>
            <a:endParaRPr lang="en-US" dirty="0"/>
          </a:p>
          <a:p>
            <a:pPr>
              <a:buNone/>
            </a:pPr>
            <a:r>
              <a:rPr lang="en-US" dirty="0"/>
              <a:t>Existing Hosts </a:t>
            </a:r>
            <a:r>
              <a:rPr lang="en-US" sz="1600" dirty="0"/>
              <a:t>(migration to Auto Deploy – Stateless Cache)</a:t>
            </a:r>
          </a:p>
          <a:p>
            <a:pPr marL="342900" indent="-342900">
              <a:buFont typeface="Wingdings" panose="05000000000000000000" pitchFamily="2" charset="2"/>
              <a:buChar char="§"/>
            </a:pPr>
            <a:r>
              <a:rPr lang="en-US" dirty="0"/>
              <a:t>Host must be placed into Maintenance Mode</a:t>
            </a:r>
          </a:p>
          <a:p>
            <a:pPr marL="342900" indent="-342900">
              <a:buFont typeface="Wingdings" panose="05000000000000000000" pitchFamily="2" charset="2"/>
              <a:buChar char="§"/>
            </a:pPr>
            <a:r>
              <a:rPr lang="en-US" dirty="0"/>
              <a:t>Change Boot order for stateless to be PXE/HD/SD Card – Reboot may be required</a:t>
            </a:r>
          </a:p>
          <a:p>
            <a:pPr marL="342900" indent="-342900">
              <a:buFont typeface="Wingdings" panose="05000000000000000000" pitchFamily="2" charset="2"/>
              <a:buChar char="§"/>
            </a:pPr>
            <a:r>
              <a:rPr lang="en-US" dirty="0"/>
              <a:t>Use existing host to create Host Profile</a:t>
            </a:r>
          </a:p>
          <a:p>
            <a:pPr marL="342900" indent="-342900">
              <a:buFont typeface="Wingdings" panose="05000000000000000000" pitchFamily="2" charset="2"/>
              <a:buChar char="§"/>
            </a:pPr>
            <a:r>
              <a:rPr lang="en-US" dirty="0"/>
              <a:t>Must create Image Profile</a:t>
            </a:r>
          </a:p>
          <a:p>
            <a:pPr marL="342900" indent="-342900">
              <a:buFont typeface="Wingdings" panose="05000000000000000000" pitchFamily="2" charset="2"/>
              <a:buChar char="§"/>
            </a:pPr>
            <a:r>
              <a:rPr lang="en-US" dirty="0"/>
              <a:t>Should specify Host Location</a:t>
            </a:r>
          </a:p>
          <a:p>
            <a:pPr marL="342900" indent="-342900">
              <a:buFont typeface="Wingdings" panose="05000000000000000000" pitchFamily="2" charset="2"/>
              <a:buChar char="§"/>
            </a:pPr>
            <a:r>
              <a:rPr lang="en-US" dirty="0"/>
              <a:t>Must have Auto Deploy Rule to apply to new host(s)</a:t>
            </a:r>
          </a:p>
          <a:p>
            <a:pPr marL="342900" indent="-342900">
              <a:buFont typeface="Wingdings" panose="05000000000000000000" pitchFamily="2" charset="2"/>
              <a:buChar char="§"/>
            </a:pPr>
            <a:r>
              <a:rPr lang="en-US" dirty="0"/>
              <a:t>Will need to customize hosts using Host Customizations – Usually already filled out, but must be saved/stored in the VCSA DB</a:t>
            </a:r>
          </a:p>
          <a:p>
            <a:pPr>
              <a:buNone/>
            </a:pPr>
            <a:endParaRPr lang="en-US" dirty="0"/>
          </a:p>
        </p:txBody>
      </p:sp>
      <p:sp>
        <p:nvSpPr>
          <p:cNvPr id="3" name="Subtitle 2"/>
          <p:cNvSpPr>
            <a:spLocks noGrp="1"/>
          </p:cNvSpPr>
          <p:nvPr>
            <p:ph type="subTitle" idx="10"/>
          </p:nvPr>
        </p:nvSpPr>
        <p:spPr/>
        <p:txBody>
          <a:bodyPr/>
          <a:lstStyle/>
          <a:p>
            <a:endParaRPr lang="en-US" dirty="0"/>
          </a:p>
        </p:txBody>
      </p:sp>
      <p:sp>
        <p:nvSpPr>
          <p:cNvPr id="4" name="Title 3"/>
          <p:cNvSpPr>
            <a:spLocks noGrp="1"/>
          </p:cNvSpPr>
          <p:nvPr>
            <p:ph type="title"/>
          </p:nvPr>
        </p:nvSpPr>
        <p:spPr/>
        <p:txBody>
          <a:bodyPr/>
          <a:lstStyle/>
          <a:p>
            <a:r>
              <a:rPr lang="en-US" dirty="0"/>
              <a:t>Different Methods of Auto Deploy-</a:t>
            </a:r>
            <a:r>
              <a:rPr lang="en-US" dirty="0" err="1"/>
              <a:t>ment</a:t>
            </a:r>
            <a:endParaRPr lang="en-US" dirty="0"/>
          </a:p>
        </p:txBody>
      </p:sp>
    </p:spTree>
    <p:extLst>
      <p:ext uri="{BB962C8B-B14F-4D97-AF65-F5344CB8AC3E}">
        <p14:creationId xmlns:p14="http://schemas.microsoft.com/office/powerpoint/2010/main" val="324941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_New_Host-Auto_Deploy-Host_Profiles-Demo">
            <a:hlinkClick r:id="" action="ppaction://media"/>
            <a:extLst>
              <a:ext uri="{FF2B5EF4-FFF2-40B4-BE49-F238E27FC236}">
                <a16:creationId xmlns:a16="http://schemas.microsoft.com/office/drawing/2014/main" id="{E4EE36DE-BF0D-82AA-B407-B77FDB87A8AF}"/>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p:spPr>
      </p:pic>
    </p:spTree>
    <p:extLst>
      <p:ext uri="{BB962C8B-B14F-4D97-AF65-F5344CB8AC3E}">
        <p14:creationId xmlns:p14="http://schemas.microsoft.com/office/powerpoint/2010/main" val="274503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marL="457200" indent="-457200">
              <a:buFont typeface="+mj-lt"/>
              <a:buAutoNum type="arabicPeriod"/>
            </a:pPr>
            <a:r>
              <a:rPr lang="en-US" dirty="0"/>
              <a:t>Place Host into Maintenance Mode</a:t>
            </a:r>
          </a:p>
          <a:p>
            <a:pPr marL="457200" indent="-457200">
              <a:buFont typeface="+mj-lt"/>
              <a:buAutoNum type="arabicPeriod"/>
            </a:pPr>
            <a:r>
              <a:rPr lang="en-US" dirty="0"/>
              <a:t>Disable monitoring for Host/UCS Blade</a:t>
            </a:r>
          </a:p>
          <a:p>
            <a:pPr marL="457200" indent="-457200">
              <a:buFont typeface="+mj-lt"/>
              <a:buAutoNum type="arabicPeriod"/>
            </a:pPr>
            <a:r>
              <a:rPr lang="en-US" dirty="0"/>
              <a:t>Disconnect Host from vSphere</a:t>
            </a:r>
          </a:p>
          <a:p>
            <a:pPr marL="457200" indent="-457200">
              <a:buFont typeface="+mj-lt"/>
              <a:buAutoNum type="arabicPeriod"/>
            </a:pPr>
            <a:r>
              <a:rPr lang="en-US" dirty="0"/>
              <a:t>Remove Host from vSphere inventory</a:t>
            </a:r>
          </a:p>
          <a:p>
            <a:pPr marL="457200" indent="-457200">
              <a:buFont typeface="+mj-lt"/>
              <a:buAutoNum type="arabicPeriod"/>
            </a:pPr>
            <a:r>
              <a:rPr lang="en-US" dirty="0"/>
              <a:t>Reboot Host</a:t>
            </a:r>
          </a:p>
          <a:p>
            <a:pPr marL="457200" indent="-457200">
              <a:buFont typeface="+mj-lt"/>
              <a:buAutoNum type="arabicPeriod"/>
            </a:pPr>
            <a:r>
              <a:rPr lang="en-US" dirty="0"/>
              <a:t>Open Hard Drive RAID management tool (</a:t>
            </a:r>
            <a:r>
              <a:rPr lang="en-US" dirty="0" err="1"/>
              <a:t>Ctrl+R</a:t>
            </a:r>
            <a:r>
              <a:rPr lang="en-US" dirty="0"/>
              <a:t> for M4/M5)</a:t>
            </a:r>
          </a:p>
          <a:p>
            <a:pPr marL="457200" indent="-457200">
              <a:buFont typeface="+mj-lt"/>
              <a:buAutoNum type="arabicPeriod"/>
            </a:pPr>
            <a:r>
              <a:rPr lang="en-US" dirty="0"/>
              <a:t>Manually delete RAID1 array (Select RAID, F2, Delete, OK for M4/M5)</a:t>
            </a:r>
          </a:p>
          <a:p>
            <a:pPr marL="457200" indent="-457200">
              <a:buFont typeface="+mj-lt"/>
              <a:buAutoNum type="arabicPeriod"/>
            </a:pPr>
            <a:r>
              <a:rPr lang="en-US" dirty="0"/>
              <a:t>Exit RAID management utility</a:t>
            </a:r>
          </a:p>
          <a:p>
            <a:pPr marL="457200" indent="-457200">
              <a:buFont typeface="+mj-lt"/>
              <a:buAutoNum type="arabicPeriod"/>
            </a:pPr>
            <a:r>
              <a:rPr lang="en-US" dirty="0"/>
              <a:t>Disassociate/reassociate blade to UCS Service Profile (~20 mins)</a:t>
            </a:r>
          </a:p>
          <a:p>
            <a:pPr marL="457200" indent="-457200">
              <a:buFont typeface="+mj-lt"/>
              <a:buAutoNum type="arabicPeriod"/>
            </a:pPr>
            <a:r>
              <a:rPr lang="en-US" dirty="0"/>
              <a:t>Resume setting up host using Auto Deploy</a:t>
            </a:r>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How to fix UCS Auto Deploy Cache issues</a:t>
            </a:r>
          </a:p>
        </p:txBody>
      </p:sp>
    </p:spTree>
    <p:extLst>
      <p:ext uri="{BB962C8B-B14F-4D97-AF65-F5344CB8AC3E}">
        <p14:creationId xmlns:p14="http://schemas.microsoft.com/office/powerpoint/2010/main" val="298053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x Auto Deploy Cache Issues">
            <a:hlinkClick r:id="" action="ppaction://media"/>
            <a:extLst>
              <a:ext uri="{FF2B5EF4-FFF2-40B4-BE49-F238E27FC236}">
                <a16:creationId xmlns:a16="http://schemas.microsoft.com/office/drawing/2014/main" id="{DBC75F82-4EEF-4F77-7136-58C610D33016}"/>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p:spPr>
      </p:pic>
    </p:spTree>
    <p:extLst>
      <p:ext uri="{BB962C8B-B14F-4D97-AF65-F5344CB8AC3E}">
        <p14:creationId xmlns:p14="http://schemas.microsoft.com/office/powerpoint/2010/main" val="335067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buNone/>
            </a:pPr>
            <a:r>
              <a:rPr lang="en-US" dirty="0"/>
              <a:t>Installing </a:t>
            </a:r>
            <a:r>
              <a:rPr lang="en-US" dirty="0" err="1"/>
              <a:t>ESXi</a:t>
            </a:r>
            <a:r>
              <a:rPr lang="en-US" dirty="0"/>
              <a:t> using vSphere Auto Deploy</a:t>
            </a:r>
          </a:p>
          <a:p>
            <a:pPr>
              <a:buNone/>
            </a:pPr>
            <a:r>
              <a:rPr lang="en-US" sz="1200" dirty="0">
                <a:hlinkClick r:id="rId2"/>
              </a:rPr>
              <a:t>https://docs.vmware.com/en/VMware-vSphere/7.0/com.vmware.esxi.install.doc/GUID-CAB84194-3D8E-45F0-ABF9-0277710C8F98.html</a:t>
            </a:r>
            <a:r>
              <a:rPr lang="en-US" sz="1200" dirty="0"/>
              <a:t> </a:t>
            </a:r>
          </a:p>
          <a:p>
            <a:pPr>
              <a:buNone/>
            </a:pPr>
            <a:endParaRPr lang="en-US" sz="1200" dirty="0"/>
          </a:p>
          <a:p>
            <a:pPr>
              <a:buNone/>
            </a:pPr>
            <a:r>
              <a:rPr lang="en-US" dirty="0"/>
              <a:t>Good Blog Articles:</a:t>
            </a:r>
          </a:p>
          <a:p>
            <a:pPr>
              <a:buNone/>
            </a:pPr>
            <a:r>
              <a:rPr lang="en-US" sz="1200" dirty="0">
                <a:hlinkClick r:id="rId3"/>
              </a:rPr>
              <a:t>http://www.electricmonk.org.uk/2019/01/11/taking-a-look-at-autodeploy-in-vsphere-6-5/</a:t>
            </a:r>
            <a:r>
              <a:rPr lang="en-US" sz="1200" dirty="0"/>
              <a:t> </a:t>
            </a:r>
          </a:p>
          <a:p>
            <a:pPr>
              <a:buNone/>
            </a:pPr>
            <a:r>
              <a:rPr lang="en-US" sz="1200" dirty="0">
                <a:hlinkClick r:id="rId4"/>
              </a:rPr>
              <a:t>https://www.simongreaves.co.uk/understand-auto-deploy/</a:t>
            </a:r>
            <a:r>
              <a:rPr lang="en-US" sz="1200" dirty="0"/>
              <a:t> </a:t>
            </a:r>
          </a:p>
          <a:p>
            <a:pPr>
              <a:buNone/>
            </a:pPr>
            <a:r>
              <a:rPr lang="en-US" sz="1200" dirty="0">
                <a:hlinkClick r:id="rId5"/>
              </a:rPr>
              <a:t>https://www.starwindsoftware.com/blog/vsphere-auto-deploy</a:t>
            </a:r>
            <a:r>
              <a:rPr lang="en-US" sz="1200" dirty="0"/>
              <a:t> </a:t>
            </a:r>
          </a:p>
          <a:p>
            <a:pPr>
              <a:buNone/>
            </a:pPr>
            <a:endParaRPr lang="en-US" sz="1200" dirty="0"/>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Common Links – Setup how to info</a:t>
            </a:r>
          </a:p>
        </p:txBody>
      </p:sp>
    </p:spTree>
    <p:extLst>
      <p:ext uri="{BB962C8B-B14F-4D97-AF65-F5344CB8AC3E}">
        <p14:creationId xmlns:p14="http://schemas.microsoft.com/office/powerpoint/2010/main" val="195884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616505" y="1305017"/>
            <a:ext cx="10972800" cy="4867184"/>
          </a:xfrm>
        </p:spPr>
        <p:txBody>
          <a:bodyPr/>
          <a:lstStyle/>
          <a:p>
            <a:pPr algn="l"/>
            <a:endParaRPr lang="en-US" sz="1600" dirty="0"/>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Timeline for Host Configurations</a:t>
            </a:r>
          </a:p>
        </p:txBody>
      </p:sp>
      <p:sp>
        <p:nvSpPr>
          <p:cNvPr id="7" name="Oval 6">
            <a:extLst>
              <a:ext uri="{FF2B5EF4-FFF2-40B4-BE49-F238E27FC236}">
                <a16:creationId xmlns:a16="http://schemas.microsoft.com/office/drawing/2014/main" id="{BC4B4EEA-C4AC-44FD-A69B-008A1CDDA310}"/>
              </a:ext>
              <a:ext uri="{C183D7F6-B498-43B3-948B-1728B52AA6E4}">
                <adec:decorative xmlns:adec="http://schemas.microsoft.com/office/drawing/2017/decorative" val="1"/>
              </a:ext>
            </a:extLst>
          </p:cNvPr>
          <p:cNvSpPr/>
          <p:nvPr/>
        </p:nvSpPr>
        <p:spPr>
          <a:xfrm>
            <a:off x="4497871" y="1469561"/>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 name="Oval 7">
            <a:extLst>
              <a:ext uri="{FF2B5EF4-FFF2-40B4-BE49-F238E27FC236}">
                <a16:creationId xmlns:a16="http://schemas.microsoft.com/office/drawing/2014/main" id="{8146B637-4021-488D-8D76-50643F5E5713}"/>
              </a:ext>
              <a:ext uri="{C183D7F6-B498-43B3-948B-1728B52AA6E4}">
                <adec:decorative xmlns:adec="http://schemas.microsoft.com/office/drawing/2017/decorative" val="1"/>
              </a:ext>
            </a:extLst>
          </p:cNvPr>
          <p:cNvSpPr/>
          <p:nvPr/>
        </p:nvSpPr>
        <p:spPr>
          <a:xfrm>
            <a:off x="1445014" y="1469561"/>
            <a:ext cx="840963" cy="840963"/>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9" name="Straight Connector 8" descr="timeline">
            <a:extLst>
              <a:ext uri="{FF2B5EF4-FFF2-40B4-BE49-F238E27FC236}">
                <a16:creationId xmlns:a16="http://schemas.microsoft.com/office/drawing/2014/main" id="{03EF01C1-5F44-4071-A9AA-CE6ADA1A5F59}"/>
              </a:ext>
            </a:extLst>
          </p:cNvPr>
          <p:cNvCxnSpPr>
            <a:cxnSpLocks/>
            <a:stCxn id="11" idx="6"/>
            <a:endCxn id="10" idx="2"/>
          </p:cNvCxnSpPr>
          <p:nvPr/>
        </p:nvCxnSpPr>
        <p:spPr>
          <a:xfrm flipH="1">
            <a:off x="1781013" y="2613792"/>
            <a:ext cx="3221821"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0" name="Oval 9" descr="timeline markers">
            <a:extLst>
              <a:ext uri="{FF2B5EF4-FFF2-40B4-BE49-F238E27FC236}">
                <a16:creationId xmlns:a16="http://schemas.microsoft.com/office/drawing/2014/main" id="{685160D7-D23E-4878-8060-E663BA970B55}"/>
              </a:ext>
            </a:extLst>
          </p:cNvPr>
          <p:cNvSpPr/>
          <p:nvPr/>
        </p:nvSpPr>
        <p:spPr>
          <a:xfrm>
            <a:off x="1781013" y="2529310"/>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a:solidFill>
                  <a:srgbClr val="000000"/>
                </a:solidFill>
              </a:ln>
            </a:endParaRPr>
          </a:p>
        </p:txBody>
      </p:sp>
      <p:sp>
        <p:nvSpPr>
          <p:cNvPr id="11" name="Oval 10" descr="timeline markers">
            <a:extLst>
              <a:ext uri="{FF2B5EF4-FFF2-40B4-BE49-F238E27FC236}">
                <a16:creationId xmlns:a16="http://schemas.microsoft.com/office/drawing/2014/main" id="{D71B5693-DD1D-45E8-899F-7698F4F9E0CB}"/>
              </a:ext>
            </a:extLst>
          </p:cNvPr>
          <p:cNvSpPr/>
          <p:nvPr/>
        </p:nvSpPr>
        <p:spPr>
          <a:xfrm>
            <a:off x="4833870" y="2529310"/>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a:solidFill>
                  <a:srgbClr val="000000"/>
                </a:solidFill>
              </a:ln>
            </a:endParaRPr>
          </a:p>
        </p:txBody>
      </p:sp>
      <p:pic>
        <p:nvPicPr>
          <p:cNvPr id="14" name="Graphic 13" descr="Seed Packet">
            <a:extLst>
              <a:ext uri="{FF2B5EF4-FFF2-40B4-BE49-F238E27FC236}">
                <a16:creationId xmlns:a16="http://schemas.microsoft.com/office/drawing/2014/main" id="{328809D6-74EB-4AE9-A789-42A189ABA20D}"/>
              </a:ext>
            </a:extLst>
          </p:cNvPr>
          <p:cNvPicPr>
            <a:picLocks noGrp="1"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707943" y="1397591"/>
            <a:ext cx="887413" cy="889000"/>
          </a:xfrm>
          <a:prstGeom prst="rect">
            <a:avLst/>
          </a:prstGeom>
        </p:spPr>
      </p:pic>
      <p:pic>
        <p:nvPicPr>
          <p:cNvPr id="15" name="Graphic 14" descr="Sprouting Seed">
            <a:extLst>
              <a:ext uri="{FF2B5EF4-FFF2-40B4-BE49-F238E27FC236}">
                <a16:creationId xmlns:a16="http://schemas.microsoft.com/office/drawing/2014/main" id="{808BB55A-E218-4F23-8F36-9631520FC9E6}"/>
              </a:ext>
            </a:extLst>
          </p:cNvPr>
          <p:cNvPicPr>
            <a:picLocks noGrp="1"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767281" y="1397591"/>
            <a:ext cx="887413" cy="889000"/>
          </a:xfrm>
          <a:prstGeom prst="rect">
            <a:avLst/>
          </a:prstGeom>
        </p:spPr>
      </p:pic>
      <p:sp>
        <p:nvSpPr>
          <p:cNvPr id="18" name="Text Placeholder 9">
            <a:extLst>
              <a:ext uri="{FF2B5EF4-FFF2-40B4-BE49-F238E27FC236}">
                <a16:creationId xmlns:a16="http://schemas.microsoft.com/office/drawing/2014/main" id="{83413A59-8009-405C-B473-F659F4B46E4A}"/>
              </a:ext>
            </a:extLst>
          </p:cNvPr>
          <p:cNvSpPr>
            <a:spLocks noGrp="1"/>
          </p:cNvSpPr>
          <p:nvPr/>
        </p:nvSpPr>
        <p:spPr>
          <a:xfrm>
            <a:off x="785995" y="3272543"/>
            <a:ext cx="2158999" cy="6016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Load your host manually via ISO</a:t>
            </a:r>
          </a:p>
          <a:p>
            <a:endParaRPr lang="en-US" dirty="0"/>
          </a:p>
        </p:txBody>
      </p:sp>
      <p:sp>
        <p:nvSpPr>
          <p:cNvPr id="19" name="Text Placeholder 10">
            <a:extLst>
              <a:ext uri="{FF2B5EF4-FFF2-40B4-BE49-F238E27FC236}">
                <a16:creationId xmlns:a16="http://schemas.microsoft.com/office/drawing/2014/main" id="{793FFC51-169D-49BB-A779-7EFB4D82AD28}"/>
              </a:ext>
            </a:extLst>
          </p:cNvPr>
          <p:cNvSpPr>
            <a:spLocks noGrp="1"/>
          </p:cNvSpPr>
          <p:nvPr/>
        </p:nvSpPr>
        <p:spPr>
          <a:xfrm>
            <a:off x="3926488" y="3272543"/>
            <a:ext cx="1983726" cy="6016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Setup your host manually</a:t>
            </a:r>
            <a:endParaRPr lang="en-US" dirty="0"/>
          </a:p>
        </p:txBody>
      </p:sp>
      <p:sp>
        <p:nvSpPr>
          <p:cNvPr id="22" name="Text Placeholder 17">
            <a:extLst>
              <a:ext uri="{FF2B5EF4-FFF2-40B4-BE49-F238E27FC236}">
                <a16:creationId xmlns:a16="http://schemas.microsoft.com/office/drawing/2014/main" id="{4E091A31-7866-4F47-B0CF-3293835EEDE8}"/>
              </a:ext>
            </a:extLst>
          </p:cNvPr>
          <p:cNvSpPr>
            <a:spLocks noGrp="1"/>
          </p:cNvSpPr>
          <p:nvPr/>
        </p:nvSpPr>
        <p:spPr>
          <a:xfrm>
            <a:off x="579809" y="2800753"/>
            <a:ext cx="2585943" cy="36931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Load Host Manually</a:t>
            </a:r>
            <a:endParaRPr lang="en-US" b="1" dirty="0">
              <a:latin typeface="+mj-lt"/>
            </a:endParaRPr>
          </a:p>
          <a:p>
            <a:endParaRPr lang="en-US" dirty="0"/>
          </a:p>
        </p:txBody>
      </p:sp>
      <p:sp>
        <p:nvSpPr>
          <p:cNvPr id="23" name="Text Placeholder 18">
            <a:extLst>
              <a:ext uri="{FF2B5EF4-FFF2-40B4-BE49-F238E27FC236}">
                <a16:creationId xmlns:a16="http://schemas.microsoft.com/office/drawing/2014/main" id="{B350F797-AA8E-422D-B1BE-31919E5E8542}"/>
              </a:ext>
            </a:extLst>
          </p:cNvPr>
          <p:cNvSpPr>
            <a:spLocks noGrp="1"/>
          </p:cNvSpPr>
          <p:nvPr/>
        </p:nvSpPr>
        <p:spPr>
          <a:xfrm>
            <a:off x="3627809" y="2800753"/>
            <a:ext cx="2585943" cy="36931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mj-lt"/>
              </a:rPr>
              <a:t>Setup Hosts Manually</a:t>
            </a:r>
            <a:endParaRPr lang="en-US" b="1" dirty="0">
              <a:latin typeface="+mj-lt"/>
            </a:endParaRPr>
          </a:p>
          <a:p>
            <a:endParaRPr lang="en-US" dirty="0"/>
          </a:p>
        </p:txBody>
      </p:sp>
      <p:sp>
        <p:nvSpPr>
          <p:cNvPr id="26" name="Oval 25">
            <a:extLst>
              <a:ext uri="{FF2B5EF4-FFF2-40B4-BE49-F238E27FC236}">
                <a16:creationId xmlns:a16="http://schemas.microsoft.com/office/drawing/2014/main" id="{65807496-C5CC-447F-B619-323F22AABA5F}"/>
              </a:ext>
              <a:ext uri="{C183D7F6-B498-43B3-948B-1728B52AA6E4}">
                <adec:decorative xmlns:adec="http://schemas.microsoft.com/office/drawing/2017/decorative" val="1"/>
              </a:ext>
            </a:extLst>
          </p:cNvPr>
          <p:cNvSpPr/>
          <p:nvPr/>
        </p:nvSpPr>
        <p:spPr>
          <a:xfrm>
            <a:off x="8102335" y="3903077"/>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accent2"/>
              </a:solidFill>
            </a:endParaRPr>
          </a:p>
        </p:txBody>
      </p:sp>
      <p:sp>
        <p:nvSpPr>
          <p:cNvPr id="27" name="Oval 26">
            <a:extLst>
              <a:ext uri="{FF2B5EF4-FFF2-40B4-BE49-F238E27FC236}">
                <a16:creationId xmlns:a16="http://schemas.microsoft.com/office/drawing/2014/main" id="{FF1881B7-2C83-4EEC-9B49-173395A3F1D0}"/>
              </a:ext>
              <a:ext uri="{C183D7F6-B498-43B3-948B-1728B52AA6E4}">
                <adec:decorative xmlns:adec="http://schemas.microsoft.com/office/drawing/2017/decorative" val="1"/>
              </a:ext>
            </a:extLst>
          </p:cNvPr>
          <p:cNvSpPr/>
          <p:nvPr/>
        </p:nvSpPr>
        <p:spPr>
          <a:xfrm>
            <a:off x="10503586" y="3921063"/>
            <a:ext cx="840963" cy="840963"/>
          </a:xfrm>
          <a:prstGeom prst="ellipse">
            <a:avLst/>
          </a:prstGeom>
          <a:solidFill>
            <a:schemeClr val="accent3">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8" name="Oval 27">
            <a:extLst>
              <a:ext uri="{FF2B5EF4-FFF2-40B4-BE49-F238E27FC236}">
                <a16:creationId xmlns:a16="http://schemas.microsoft.com/office/drawing/2014/main" id="{BC4B4EEA-C4AC-44FD-A69B-008A1CDDA310}"/>
              </a:ext>
              <a:ext uri="{C183D7F6-B498-43B3-948B-1728B52AA6E4}">
                <adec:decorative xmlns:adec="http://schemas.microsoft.com/office/drawing/2017/decorative" val="1"/>
              </a:ext>
            </a:extLst>
          </p:cNvPr>
          <p:cNvSpPr/>
          <p:nvPr/>
        </p:nvSpPr>
        <p:spPr>
          <a:xfrm>
            <a:off x="3718885" y="3903078"/>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9" name="Oval 28">
            <a:extLst>
              <a:ext uri="{FF2B5EF4-FFF2-40B4-BE49-F238E27FC236}">
                <a16:creationId xmlns:a16="http://schemas.microsoft.com/office/drawing/2014/main" id="{8146B637-4021-488D-8D76-50643F5E5713}"/>
              </a:ext>
              <a:ext uri="{C183D7F6-B498-43B3-948B-1728B52AA6E4}">
                <adec:decorative xmlns:adec="http://schemas.microsoft.com/office/drawing/2017/decorative" val="1"/>
              </a:ext>
            </a:extLst>
          </p:cNvPr>
          <p:cNvSpPr/>
          <p:nvPr/>
        </p:nvSpPr>
        <p:spPr>
          <a:xfrm>
            <a:off x="1354730" y="3921063"/>
            <a:ext cx="840963" cy="840963"/>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cxnSp>
        <p:nvCxnSpPr>
          <p:cNvPr id="30" name="Straight Connector 29" descr="timeline">
            <a:extLst>
              <a:ext uri="{FF2B5EF4-FFF2-40B4-BE49-F238E27FC236}">
                <a16:creationId xmlns:a16="http://schemas.microsoft.com/office/drawing/2014/main" id="{03EF01C1-5F44-4071-A9AA-CE6ADA1A5F59}"/>
              </a:ext>
            </a:extLst>
          </p:cNvPr>
          <p:cNvCxnSpPr>
            <a:cxnSpLocks/>
            <a:stCxn id="34" idx="6"/>
            <a:endCxn id="31" idx="2"/>
          </p:cNvCxnSpPr>
          <p:nvPr/>
        </p:nvCxnSpPr>
        <p:spPr>
          <a:xfrm flipH="1">
            <a:off x="1690729" y="5065294"/>
            <a:ext cx="931782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31" name="Oval 30" descr="timeline markers">
            <a:extLst>
              <a:ext uri="{FF2B5EF4-FFF2-40B4-BE49-F238E27FC236}">
                <a16:creationId xmlns:a16="http://schemas.microsoft.com/office/drawing/2014/main" id="{685160D7-D23E-4878-8060-E663BA970B55}"/>
              </a:ext>
            </a:extLst>
          </p:cNvPr>
          <p:cNvSpPr/>
          <p:nvPr/>
        </p:nvSpPr>
        <p:spPr>
          <a:xfrm>
            <a:off x="1690729" y="4980812"/>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a:solidFill>
                  <a:srgbClr val="000000"/>
                </a:solidFill>
              </a:ln>
            </a:endParaRPr>
          </a:p>
        </p:txBody>
      </p:sp>
      <p:sp>
        <p:nvSpPr>
          <p:cNvPr id="32" name="Oval 31" descr="timeline markers">
            <a:extLst>
              <a:ext uri="{FF2B5EF4-FFF2-40B4-BE49-F238E27FC236}">
                <a16:creationId xmlns:a16="http://schemas.microsoft.com/office/drawing/2014/main" id="{D71B5693-DD1D-45E8-899F-7698F4F9E0CB}"/>
              </a:ext>
            </a:extLst>
          </p:cNvPr>
          <p:cNvSpPr/>
          <p:nvPr/>
        </p:nvSpPr>
        <p:spPr>
          <a:xfrm>
            <a:off x="4007497" y="4989811"/>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a:solidFill>
                  <a:srgbClr val="000000"/>
                </a:solidFill>
              </a:ln>
            </a:endParaRPr>
          </a:p>
        </p:txBody>
      </p:sp>
      <p:sp>
        <p:nvSpPr>
          <p:cNvPr id="33" name="Oval 32" descr="timeline markers">
            <a:extLst>
              <a:ext uri="{FF2B5EF4-FFF2-40B4-BE49-F238E27FC236}">
                <a16:creationId xmlns:a16="http://schemas.microsoft.com/office/drawing/2014/main" id="{5B5DE130-A1BB-4953-B61E-0F2854B4BF5A}"/>
              </a:ext>
            </a:extLst>
          </p:cNvPr>
          <p:cNvSpPr/>
          <p:nvPr/>
        </p:nvSpPr>
        <p:spPr>
          <a:xfrm>
            <a:off x="6039899" y="4980360"/>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a:solidFill>
                  <a:srgbClr val="000000"/>
                </a:solidFill>
              </a:ln>
            </a:endParaRPr>
          </a:p>
        </p:txBody>
      </p:sp>
      <p:sp>
        <p:nvSpPr>
          <p:cNvPr id="34" name="Oval 33" descr="timeline markers">
            <a:extLst>
              <a:ext uri="{FF2B5EF4-FFF2-40B4-BE49-F238E27FC236}">
                <a16:creationId xmlns:a16="http://schemas.microsoft.com/office/drawing/2014/main" id="{800A5842-C1EA-4797-9271-15E9E00DB4E5}"/>
              </a:ext>
            </a:extLst>
          </p:cNvPr>
          <p:cNvSpPr/>
          <p:nvPr/>
        </p:nvSpPr>
        <p:spPr>
          <a:xfrm>
            <a:off x="10839585" y="4980812"/>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a:solidFill>
                  <a:srgbClr val="000000"/>
                </a:solidFill>
              </a:ln>
            </a:endParaRPr>
          </a:p>
        </p:txBody>
      </p:sp>
      <p:pic>
        <p:nvPicPr>
          <p:cNvPr id="35" name="Graphic 34" descr="Seed Packet">
            <a:extLst>
              <a:ext uri="{FF2B5EF4-FFF2-40B4-BE49-F238E27FC236}">
                <a16:creationId xmlns:a16="http://schemas.microsoft.com/office/drawing/2014/main" id="{328809D6-74EB-4AE9-A789-42A189ABA20D}"/>
              </a:ext>
            </a:extLst>
          </p:cNvPr>
          <p:cNvPicPr>
            <a:picLocks noGrp="1"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17659" y="3849093"/>
            <a:ext cx="887413" cy="889000"/>
          </a:xfrm>
          <a:prstGeom prst="rect">
            <a:avLst/>
          </a:prstGeom>
        </p:spPr>
      </p:pic>
      <p:pic>
        <p:nvPicPr>
          <p:cNvPr id="36" name="Graphic 35" descr="Sprouting Seed">
            <a:extLst>
              <a:ext uri="{FF2B5EF4-FFF2-40B4-BE49-F238E27FC236}">
                <a16:creationId xmlns:a16="http://schemas.microsoft.com/office/drawing/2014/main" id="{808BB55A-E218-4F23-8F36-9631520FC9E6}"/>
              </a:ext>
            </a:extLst>
          </p:cNvPr>
          <p:cNvPicPr>
            <a:picLocks noGrp="1"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014350" y="3838840"/>
            <a:ext cx="887413" cy="889000"/>
          </a:xfrm>
          <a:prstGeom prst="rect">
            <a:avLst/>
          </a:prstGeom>
        </p:spPr>
      </p:pic>
      <p:pic>
        <p:nvPicPr>
          <p:cNvPr id="37" name="Graphic 36">
            <a:extLst>
              <a:ext uri="{FF2B5EF4-FFF2-40B4-BE49-F238E27FC236}">
                <a16:creationId xmlns:a16="http://schemas.microsoft.com/office/drawing/2014/main" id="{8FAF4296-69A8-4B30-9839-88B547122910}"/>
              </a:ext>
            </a:extLst>
          </p:cNvPr>
          <p:cNvPicPr>
            <a:picLocks noGrp="1"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330556" y="3903665"/>
            <a:ext cx="887413" cy="889000"/>
          </a:xfrm>
          <a:prstGeom prst="rect">
            <a:avLst/>
          </a:prstGeom>
        </p:spPr>
      </p:pic>
      <p:pic>
        <p:nvPicPr>
          <p:cNvPr id="38" name="Graphic 37" descr="Apple">
            <a:extLst>
              <a:ext uri="{FF2B5EF4-FFF2-40B4-BE49-F238E27FC236}">
                <a16:creationId xmlns:a16="http://schemas.microsoft.com/office/drawing/2014/main" id="{62F99FB0-410C-43BA-A2EB-190B8F5F349A}"/>
              </a:ext>
            </a:extLst>
          </p:cNvPr>
          <p:cNvPicPr>
            <a:picLocks noGrp="1"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713017" y="3849093"/>
            <a:ext cx="887413" cy="889000"/>
          </a:xfrm>
          <a:prstGeom prst="rect">
            <a:avLst/>
          </a:prstGeom>
        </p:spPr>
      </p:pic>
      <p:sp>
        <p:nvSpPr>
          <p:cNvPr id="39" name="Text Placeholder 9">
            <a:extLst>
              <a:ext uri="{FF2B5EF4-FFF2-40B4-BE49-F238E27FC236}">
                <a16:creationId xmlns:a16="http://schemas.microsoft.com/office/drawing/2014/main" id="{83413A59-8009-405C-B473-F659F4B46E4A}"/>
              </a:ext>
            </a:extLst>
          </p:cNvPr>
          <p:cNvSpPr>
            <a:spLocks noGrp="1"/>
          </p:cNvSpPr>
          <p:nvPr/>
        </p:nvSpPr>
        <p:spPr>
          <a:xfrm>
            <a:off x="695711" y="5724045"/>
            <a:ext cx="2158999" cy="6016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Load 1 host manually via Customized ISO</a:t>
            </a:r>
            <a:endParaRPr lang="en-US" sz="1100" dirty="0"/>
          </a:p>
          <a:p>
            <a:endParaRPr lang="en-US" dirty="0"/>
          </a:p>
        </p:txBody>
      </p:sp>
      <p:sp>
        <p:nvSpPr>
          <p:cNvPr id="40" name="Text Placeholder 10">
            <a:extLst>
              <a:ext uri="{FF2B5EF4-FFF2-40B4-BE49-F238E27FC236}">
                <a16:creationId xmlns:a16="http://schemas.microsoft.com/office/drawing/2014/main" id="{793FFC51-169D-49BB-A779-7EFB4D82AD28}"/>
              </a:ext>
            </a:extLst>
          </p:cNvPr>
          <p:cNvSpPr>
            <a:spLocks noGrp="1"/>
          </p:cNvSpPr>
          <p:nvPr/>
        </p:nvSpPr>
        <p:spPr>
          <a:xfrm>
            <a:off x="3100116" y="5920281"/>
            <a:ext cx="1983726" cy="6016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Setup host via </a:t>
            </a:r>
            <a:r>
              <a:rPr lang="en-US" sz="1100" dirty="0" err="1"/>
              <a:t>PowerCLI</a:t>
            </a:r>
            <a:r>
              <a:rPr lang="en-US" sz="1100" dirty="0"/>
              <a:t> for standardization</a:t>
            </a:r>
          </a:p>
          <a:p>
            <a:endParaRPr lang="en-US" dirty="0"/>
          </a:p>
        </p:txBody>
      </p:sp>
      <p:sp>
        <p:nvSpPr>
          <p:cNvPr id="41" name="Text Placeholder 12">
            <a:extLst>
              <a:ext uri="{FF2B5EF4-FFF2-40B4-BE49-F238E27FC236}">
                <a16:creationId xmlns:a16="http://schemas.microsoft.com/office/drawing/2014/main" id="{F62FF5CE-711D-42E8-B7EA-B1A1F772535A}"/>
              </a:ext>
            </a:extLst>
          </p:cNvPr>
          <p:cNvSpPr>
            <a:spLocks noGrp="1"/>
          </p:cNvSpPr>
          <p:nvPr/>
        </p:nvSpPr>
        <p:spPr>
          <a:xfrm>
            <a:off x="5120538" y="5621565"/>
            <a:ext cx="1983726" cy="6016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Copy the Host Configuration via Host Profiles </a:t>
            </a:r>
          </a:p>
          <a:p>
            <a:endParaRPr lang="en-US" dirty="0"/>
          </a:p>
        </p:txBody>
      </p:sp>
      <p:sp>
        <p:nvSpPr>
          <p:cNvPr id="42" name="Text Placeholder 14">
            <a:extLst>
              <a:ext uri="{FF2B5EF4-FFF2-40B4-BE49-F238E27FC236}">
                <a16:creationId xmlns:a16="http://schemas.microsoft.com/office/drawing/2014/main" id="{6433887D-8F27-4450-A714-B160672FA7ED}"/>
              </a:ext>
            </a:extLst>
          </p:cNvPr>
          <p:cNvSpPr>
            <a:spLocks noGrp="1"/>
          </p:cNvSpPr>
          <p:nvPr/>
        </p:nvSpPr>
        <p:spPr>
          <a:xfrm>
            <a:off x="9932204" y="5808525"/>
            <a:ext cx="1983726" cy="5824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t>Setup Auto Deploy and deploy 10-1000’s of Hosts all with standard configurations via Host Profiles</a:t>
            </a:r>
          </a:p>
          <a:p>
            <a:endParaRPr lang="en-US" dirty="0"/>
          </a:p>
        </p:txBody>
      </p:sp>
      <p:sp>
        <p:nvSpPr>
          <p:cNvPr id="43" name="Text Placeholder 17">
            <a:extLst>
              <a:ext uri="{FF2B5EF4-FFF2-40B4-BE49-F238E27FC236}">
                <a16:creationId xmlns:a16="http://schemas.microsoft.com/office/drawing/2014/main" id="{4E091A31-7866-4F47-B0CF-3293835EEDE8}"/>
              </a:ext>
            </a:extLst>
          </p:cNvPr>
          <p:cNvSpPr>
            <a:spLocks noGrp="1"/>
          </p:cNvSpPr>
          <p:nvPr/>
        </p:nvSpPr>
        <p:spPr>
          <a:xfrm>
            <a:off x="489525" y="5252255"/>
            <a:ext cx="2585943" cy="36931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j-lt"/>
              </a:rPr>
              <a:t>Load 1 Host Manually</a:t>
            </a:r>
          </a:p>
          <a:p>
            <a:endParaRPr lang="en-US" dirty="0"/>
          </a:p>
        </p:txBody>
      </p:sp>
      <p:sp>
        <p:nvSpPr>
          <p:cNvPr id="44" name="Text Placeholder 18">
            <a:extLst>
              <a:ext uri="{FF2B5EF4-FFF2-40B4-BE49-F238E27FC236}">
                <a16:creationId xmlns:a16="http://schemas.microsoft.com/office/drawing/2014/main" id="{B350F797-AA8E-422D-B1BE-31919E5E8542}"/>
              </a:ext>
            </a:extLst>
          </p:cNvPr>
          <p:cNvSpPr>
            <a:spLocks noGrp="1"/>
          </p:cNvSpPr>
          <p:nvPr/>
        </p:nvSpPr>
        <p:spPr>
          <a:xfrm>
            <a:off x="2753865" y="5269151"/>
            <a:ext cx="2676227" cy="36931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mj-lt"/>
              </a:rPr>
              <a:t>Setup 1 Host </a:t>
            </a:r>
          </a:p>
          <a:p>
            <a:r>
              <a:rPr lang="en-US" sz="1800" b="1" dirty="0">
                <a:latin typeface="+mj-lt"/>
              </a:rPr>
              <a:t>via </a:t>
            </a:r>
            <a:r>
              <a:rPr lang="en-US" sz="1800" b="1" dirty="0" err="1">
                <a:latin typeface="+mj-lt"/>
              </a:rPr>
              <a:t>PowerCLI</a:t>
            </a:r>
            <a:endParaRPr lang="en-US" b="1" dirty="0">
              <a:latin typeface="+mj-lt"/>
            </a:endParaRPr>
          </a:p>
          <a:p>
            <a:endParaRPr lang="en-US" dirty="0"/>
          </a:p>
        </p:txBody>
      </p:sp>
      <p:sp>
        <p:nvSpPr>
          <p:cNvPr id="45" name="Text Placeholder 19">
            <a:extLst>
              <a:ext uri="{FF2B5EF4-FFF2-40B4-BE49-F238E27FC236}">
                <a16:creationId xmlns:a16="http://schemas.microsoft.com/office/drawing/2014/main" id="{4A642F3E-3C03-4E20-ABCA-E003162FC000}"/>
              </a:ext>
            </a:extLst>
          </p:cNvPr>
          <p:cNvSpPr>
            <a:spLocks noGrp="1"/>
          </p:cNvSpPr>
          <p:nvPr/>
        </p:nvSpPr>
        <p:spPr>
          <a:xfrm>
            <a:off x="4809933" y="5216344"/>
            <a:ext cx="2585943" cy="36931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mj-lt"/>
              </a:rPr>
              <a:t>Capture Host Profile</a:t>
            </a:r>
            <a:endParaRPr lang="en-US" dirty="0"/>
          </a:p>
        </p:txBody>
      </p:sp>
      <p:sp>
        <p:nvSpPr>
          <p:cNvPr id="46" name="Text Placeholder 20">
            <a:extLst>
              <a:ext uri="{FF2B5EF4-FFF2-40B4-BE49-F238E27FC236}">
                <a16:creationId xmlns:a16="http://schemas.microsoft.com/office/drawing/2014/main" id="{77D8C714-BC59-4848-A254-B9834EBACE42}"/>
              </a:ext>
            </a:extLst>
          </p:cNvPr>
          <p:cNvSpPr>
            <a:spLocks noGrp="1"/>
          </p:cNvSpPr>
          <p:nvPr/>
        </p:nvSpPr>
        <p:spPr>
          <a:xfrm>
            <a:off x="9630212" y="5252255"/>
            <a:ext cx="2585943" cy="36931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mj-lt"/>
              </a:rPr>
              <a:t>Deploy Hosts with </a:t>
            </a:r>
          </a:p>
          <a:p>
            <a:r>
              <a:rPr lang="en-US" sz="1800" b="1" dirty="0">
                <a:latin typeface="+mj-lt"/>
              </a:rPr>
              <a:t>Auto Deploy</a:t>
            </a:r>
            <a:endParaRPr lang="en-US" dirty="0"/>
          </a:p>
        </p:txBody>
      </p:sp>
      <p:sp>
        <p:nvSpPr>
          <p:cNvPr id="48" name="Oval 47" descr="timeline markers">
            <a:extLst>
              <a:ext uri="{FF2B5EF4-FFF2-40B4-BE49-F238E27FC236}">
                <a16:creationId xmlns:a16="http://schemas.microsoft.com/office/drawing/2014/main" id="{CCF59C83-79B8-4EA1-B68F-97020D79EFB9}"/>
              </a:ext>
            </a:extLst>
          </p:cNvPr>
          <p:cNvSpPr/>
          <p:nvPr/>
        </p:nvSpPr>
        <p:spPr>
          <a:xfrm>
            <a:off x="8438335" y="4974312"/>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n>
                <a:solidFill>
                  <a:srgbClr val="000000"/>
                </a:solidFill>
              </a:ln>
            </a:endParaRPr>
          </a:p>
        </p:txBody>
      </p:sp>
      <p:sp>
        <p:nvSpPr>
          <p:cNvPr id="49" name="Oval 48">
            <a:extLst>
              <a:ext uri="{FF2B5EF4-FFF2-40B4-BE49-F238E27FC236}">
                <a16:creationId xmlns:a16="http://schemas.microsoft.com/office/drawing/2014/main" id="{FB944EB2-487B-450A-8932-B48B6A94409B}"/>
              </a:ext>
              <a:ext uri="{C183D7F6-B498-43B3-948B-1728B52AA6E4}">
                <adec:decorative xmlns:adec="http://schemas.microsoft.com/office/drawing/2017/decorative" val="1"/>
              </a:ext>
            </a:extLst>
          </p:cNvPr>
          <p:cNvSpPr/>
          <p:nvPr/>
        </p:nvSpPr>
        <p:spPr>
          <a:xfrm>
            <a:off x="5687715" y="4033134"/>
            <a:ext cx="840963" cy="840963"/>
          </a:xfrm>
          <a:prstGeom prst="ellipse">
            <a:avLst/>
          </a:prstGeom>
          <a:solidFill>
            <a:schemeClr val="accent1">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50" name="Graphic 49" descr="Plant">
            <a:extLst>
              <a:ext uri="{FF2B5EF4-FFF2-40B4-BE49-F238E27FC236}">
                <a16:creationId xmlns:a16="http://schemas.microsoft.com/office/drawing/2014/main" id="{FBE14225-80F2-406E-9F56-CBFC89FC7CDF}"/>
              </a:ext>
            </a:extLst>
          </p:cNvPr>
          <p:cNvPicPr>
            <a:picLocks noGrp="1"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945082" y="4024076"/>
            <a:ext cx="887413" cy="889000"/>
          </a:xfrm>
          <a:prstGeom prst="rect">
            <a:avLst/>
          </a:prstGeom>
        </p:spPr>
      </p:pic>
      <p:sp>
        <p:nvSpPr>
          <p:cNvPr id="57" name="Text Placeholder 19">
            <a:extLst>
              <a:ext uri="{FF2B5EF4-FFF2-40B4-BE49-F238E27FC236}">
                <a16:creationId xmlns:a16="http://schemas.microsoft.com/office/drawing/2014/main" id="{81C2B354-3074-4E11-92D9-5231313DEADD}"/>
              </a:ext>
            </a:extLst>
          </p:cNvPr>
          <p:cNvSpPr>
            <a:spLocks noGrp="1"/>
          </p:cNvSpPr>
          <p:nvPr/>
        </p:nvSpPr>
        <p:spPr>
          <a:xfrm>
            <a:off x="7229844" y="5230547"/>
            <a:ext cx="2585943" cy="36931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mj-lt"/>
              </a:rPr>
              <a:t>Standardize all Hosts via</a:t>
            </a:r>
          </a:p>
          <a:p>
            <a:r>
              <a:rPr lang="en-US" dirty="0"/>
              <a:t>Host Profiles</a:t>
            </a:r>
          </a:p>
        </p:txBody>
      </p:sp>
      <p:sp>
        <p:nvSpPr>
          <p:cNvPr id="58" name="Text Placeholder 12">
            <a:extLst>
              <a:ext uri="{FF2B5EF4-FFF2-40B4-BE49-F238E27FC236}">
                <a16:creationId xmlns:a16="http://schemas.microsoft.com/office/drawing/2014/main" id="{A770E68D-9B39-4A73-8FD6-51830896E4C5}"/>
              </a:ext>
            </a:extLst>
          </p:cNvPr>
          <p:cNvSpPr>
            <a:spLocks noGrp="1"/>
          </p:cNvSpPr>
          <p:nvPr/>
        </p:nvSpPr>
        <p:spPr>
          <a:xfrm>
            <a:off x="7530952" y="5866391"/>
            <a:ext cx="1983726" cy="60166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Apply Host Profiles to any existing hosts to standardize them</a:t>
            </a:r>
            <a:endParaRPr lang="en-US" sz="1100" dirty="0"/>
          </a:p>
          <a:p>
            <a:endParaRPr lang="en-US" dirty="0"/>
          </a:p>
        </p:txBody>
      </p:sp>
    </p:spTree>
    <p:extLst>
      <p:ext uri="{BB962C8B-B14F-4D97-AF65-F5344CB8AC3E}">
        <p14:creationId xmlns:p14="http://schemas.microsoft.com/office/powerpoint/2010/main" val="86446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616505" y="1305017"/>
            <a:ext cx="10972800" cy="4867184"/>
          </a:xfrm>
        </p:spPr>
        <p:txBody>
          <a:bodyPr/>
          <a:lstStyle/>
          <a:p>
            <a:pPr>
              <a:buNone/>
            </a:pPr>
            <a:r>
              <a:rPr lang="en-US" dirty="0"/>
              <a:t>Q/A</a:t>
            </a:r>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2506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9">
            <a:extLst>
              <a:ext uri="{FF2B5EF4-FFF2-40B4-BE49-F238E27FC236}">
                <a16:creationId xmlns:a16="http://schemas.microsoft.com/office/drawing/2014/main" id="{65CAA266-A426-4CE3-B131-CA6655576CF7}"/>
              </a:ext>
            </a:extLst>
          </p:cNvPr>
          <p:cNvSpPr>
            <a:spLocks noGrp="1"/>
          </p:cNvSpPr>
          <p:nvPr>
            <p:ph type="title"/>
          </p:nvPr>
        </p:nvSpPr>
        <p:spPr>
          <a:xfrm>
            <a:off x="551468" y="2194560"/>
            <a:ext cx="6062978" cy="1234440"/>
          </a:xfrm>
        </p:spPr>
        <p:txBody>
          <a:bodyPr/>
          <a:lstStyle/>
          <a:p>
            <a:r>
              <a:rPr lang="en-US" sz="4800" dirty="0">
                <a:solidFill>
                  <a:schemeClr val="tx1">
                    <a:lumMod val="75000"/>
                  </a:schemeClr>
                </a:solidFill>
              </a:rPr>
              <a:t>Thank</a:t>
            </a:r>
            <a:r>
              <a:rPr lang="en-US" sz="4800" dirty="0">
                <a:solidFill>
                  <a:schemeClr val="tx1"/>
                </a:solidFill>
              </a:rPr>
              <a:t> you!</a:t>
            </a:r>
          </a:p>
        </p:txBody>
      </p:sp>
      <p:sp>
        <p:nvSpPr>
          <p:cNvPr id="16" name="Text Placeholder 6">
            <a:extLst>
              <a:ext uri="{FF2B5EF4-FFF2-40B4-BE49-F238E27FC236}">
                <a16:creationId xmlns:a16="http://schemas.microsoft.com/office/drawing/2014/main" id="{AD6B2EEF-A846-4764-BABB-D43E6746F618}"/>
              </a:ext>
            </a:extLst>
          </p:cNvPr>
          <p:cNvSpPr txBox="1">
            <a:spLocks/>
          </p:cNvSpPr>
          <p:nvPr/>
        </p:nvSpPr>
        <p:spPr>
          <a:xfrm>
            <a:off x="781191" y="5261829"/>
            <a:ext cx="3657600" cy="104695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tx1">
                    <a:lumMod val="75000"/>
                  </a:schemeClr>
                </a:solidFill>
              </a:rPr>
              <a:t>      Twitter: @butch7903 </a:t>
            </a:r>
            <a:r>
              <a:rPr lang="en-US" dirty="0">
                <a:hlinkClick r:id="rId3"/>
              </a:rPr>
              <a:t>https://twitter.com/butch7903</a:t>
            </a:r>
            <a:br>
              <a:rPr lang="en-US" dirty="0">
                <a:solidFill>
                  <a:schemeClr val="tx1">
                    <a:lumMod val="75000"/>
                  </a:schemeClr>
                </a:solidFill>
              </a:rPr>
            </a:br>
            <a:endParaRPr lang="en-US" dirty="0">
              <a:solidFill>
                <a:schemeClr val="tx1">
                  <a:lumMod val="75000"/>
                </a:schemeClr>
              </a:solidFill>
            </a:endParaRPr>
          </a:p>
          <a:p>
            <a:r>
              <a:rPr lang="en-US" dirty="0">
                <a:solidFill>
                  <a:schemeClr val="tx1">
                    <a:lumMod val="75000"/>
                  </a:schemeClr>
                </a:solidFill>
              </a:rPr>
              <a:t>     LinkedIn: </a:t>
            </a:r>
            <a:r>
              <a:rPr lang="en-US" dirty="0">
                <a:hlinkClick r:id="rId4"/>
              </a:rPr>
              <a:t>https://www.linkedin.com/in/russhamker/</a:t>
            </a:r>
            <a:endParaRPr lang="en-US" dirty="0"/>
          </a:p>
          <a:p>
            <a:endParaRPr lang="en-US" dirty="0">
              <a:solidFill>
                <a:schemeClr val="tx1">
                  <a:lumMod val="75000"/>
                </a:schemeClr>
              </a:solidFill>
            </a:endParaRPr>
          </a:p>
        </p:txBody>
      </p:sp>
      <p:sp>
        <p:nvSpPr>
          <p:cNvPr id="17" name="Text Placeholder 15">
            <a:extLst>
              <a:ext uri="{FF2B5EF4-FFF2-40B4-BE49-F238E27FC236}">
                <a16:creationId xmlns:a16="http://schemas.microsoft.com/office/drawing/2014/main" id="{00D76794-CE51-4B43-A4E5-B0E388068189}"/>
              </a:ext>
            </a:extLst>
          </p:cNvPr>
          <p:cNvSpPr txBox="1">
            <a:spLocks/>
          </p:cNvSpPr>
          <p:nvPr/>
        </p:nvSpPr>
        <p:spPr>
          <a:xfrm>
            <a:off x="551468" y="4079541"/>
            <a:ext cx="6062978" cy="355601"/>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6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a:solidFill>
                  <a:schemeClr val="tx1">
                    <a:lumMod val="75000"/>
                  </a:schemeClr>
                </a:solidFill>
              </a:rPr>
              <a:t>VMware Architect</a:t>
            </a:r>
            <a:endParaRPr lang="en-US" dirty="0">
              <a:solidFill>
                <a:schemeClr val="tx1">
                  <a:lumMod val="75000"/>
                </a:schemeClr>
              </a:solidFill>
            </a:endParaRPr>
          </a:p>
        </p:txBody>
      </p:sp>
      <p:sp>
        <p:nvSpPr>
          <p:cNvPr id="18" name="Text Placeholder 13">
            <a:extLst>
              <a:ext uri="{FF2B5EF4-FFF2-40B4-BE49-F238E27FC236}">
                <a16:creationId xmlns:a16="http://schemas.microsoft.com/office/drawing/2014/main" id="{F2C56CB4-31B2-4030-BEEC-C2BABA76E65C}"/>
              </a:ext>
            </a:extLst>
          </p:cNvPr>
          <p:cNvSpPr>
            <a:spLocks noGrp="1"/>
          </p:cNvSpPr>
          <p:nvPr>
            <p:ph type="body" sz="quarter" idx="11"/>
          </p:nvPr>
        </p:nvSpPr>
        <p:spPr>
          <a:xfrm>
            <a:off x="551468" y="3678221"/>
            <a:ext cx="6062978" cy="355601"/>
          </a:xfrm>
        </p:spPr>
        <p:txBody>
          <a:bodyPr/>
          <a:lstStyle/>
          <a:p>
            <a:r>
              <a:rPr lang="en-US" dirty="0">
                <a:solidFill>
                  <a:schemeClr val="tx1">
                    <a:lumMod val="75000"/>
                  </a:schemeClr>
                </a:solidFill>
              </a:rPr>
              <a:t>Russell Hamker</a:t>
            </a:r>
          </a:p>
        </p:txBody>
      </p:sp>
      <p:pic>
        <p:nvPicPr>
          <p:cNvPr id="19" name="Picture 6" descr="Who Made That Twitter Bird? - The New York Times">
            <a:extLst>
              <a:ext uri="{FF2B5EF4-FFF2-40B4-BE49-F238E27FC236}">
                <a16:creationId xmlns:a16="http://schemas.microsoft.com/office/drawing/2014/main" id="{003204F9-269E-41DF-A9DA-7DC34470B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68" y="5201437"/>
            <a:ext cx="480243" cy="3487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Linkedin Logo Download Vector, 2020">
            <a:extLst>
              <a:ext uri="{FF2B5EF4-FFF2-40B4-BE49-F238E27FC236}">
                <a16:creationId xmlns:a16="http://schemas.microsoft.com/office/drawing/2014/main" id="{F7826550-CF2A-468E-99C1-66A392EA45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468" y="5710309"/>
            <a:ext cx="459445" cy="4594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GitHub logo PNG">
            <a:extLst>
              <a:ext uri="{FF2B5EF4-FFF2-40B4-BE49-F238E27FC236}">
                <a16:creationId xmlns:a16="http://schemas.microsoft.com/office/drawing/2014/main" id="{C3C12861-0EE3-41C1-BAFD-1B96008F1A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880" y="4504637"/>
            <a:ext cx="1237529" cy="501322"/>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6">
            <a:extLst>
              <a:ext uri="{FF2B5EF4-FFF2-40B4-BE49-F238E27FC236}">
                <a16:creationId xmlns:a16="http://schemas.microsoft.com/office/drawing/2014/main" id="{743324A9-BF02-4395-9A0E-240364590570}"/>
              </a:ext>
            </a:extLst>
          </p:cNvPr>
          <p:cNvSpPr txBox="1">
            <a:spLocks/>
          </p:cNvSpPr>
          <p:nvPr/>
        </p:nvSpPr>
        <p:spPr>
          <a:xfrm>
            <a:off x="1500707" y="4610658"/>
            <a:ext cx="3657600" cy="395301"/>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tx1">
                    <a:lumMod val="75000"/>
                  </a:schemeClr>
                </a:solidFill>
              </a:rPr>
              <a:t>      </a:t>
            </a:r>
            <a:r>
              <a:rPr lang="en-US" dirty="0">
                <a:hlinkClick r:id="rId8"/>
              </a:rPr>
              <a:t>https://github.com/butch7903</a:t>
            </a:r>
            <a:br>
              <a:rPr lang="en-US" dirty="0">
                <a:solidFill>
                  <a:schemeClr val="tx1">
                    <a:lumMod val="75000"/>
                  </a:schemeClr>
                </a:solidFill>
              </a:rPr>
            </a:br>
            <a:endParaRPr lang="en-US" dirty="0">
              <a:solidFill>
                <a:schemeClr val="tx1">
                  <a:lumMod val="75000"/>
                </a:schemeClr>
              </a:solidFill>
            </a:endParaRPr>
          </a:p>
          <a:p>
            <a:endParaRPr lang="en-US" dirty="0">
              <a:solidFill>
                <a:schemeClr val="tx1">
                  <a:lumMod val="75000"/>
                </a:schemeClr>
              </a:solidFill>
            </a:endParaRPr>
          </a:p>
        </p:txBody>
      </p:sp>
    </p:spTree>
    <p:extLst>
      <p:ext uri="{BB962C8B-B14F-4D97-AF65-F5344CB8AC3E}">
        <p14:creationId xmlns:p14="http://schemas.microsoft.com/office/powerpoint/2010/main" val="198253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579809" y="935702"/>
            <a:ext cx="10840860" cy="5236500"/>
          </a:xfrm>
        </p:spPr>
        <p:txBody>
          <a:bodyPr/>
          <a:lstStyle/>
          <a:p>
            <a:r>
              <a:rPr lang="en-US" dirty="0"/>
              <a:t>Video Demo playback requires HEVC Codecs</a:t>
            </a:r>
          </a:p>
          <a:p>
            <a:pPr>
              <a:buNone/>
            </a:pPr>
            <a:r>
              <a:rPr lang="en-US" dirty="0"/>
              <a:t>To install:</a:t>
            </a:r>
          </a:p>
          <a:p>
            <a:pPr marL="342900" indent="-342900">
              <a:buFont typeface="Arial" panose="020B0604020202020204" pitchFamily="34" charset="0"/>
              <a:buChar char="•"/>
            </a:pPr>
            <a:r>
              <a:rPr lang="en-US" dirty="0"/>
              <a:t>Windows: </a:t>
            </a:r>
          </a:p>
          <a:p>
            <a:pPr marL="800100" lvl="1" indent="-342900"/>
            <a:r>
              <a:rPr lang="en-US" b="0" i="1" dirty="0">
                <a:solidFill>
                  <a:srgbClr val="333333"/>
                </a:solidFill>
                <a:effectLst/>
              </a:rPr>
              <a:t>Via PowerShell: start </a:t>
            </a:r>
            <a:r>
              <a:rPr lang="en-US" b="0" i="1" dirty="0" err="1">
                <a:solidFill>
                  <a:srgbClr val="333333"/>
                </a:solidFill>
                <a:effectLst/>
              </a:rPr>
              <a:t>ms</a:t>
            </a:r>
            <a:r>
              <a:rPr lang="en-US" b="0" i="1" dirty="0">
                <a:solidFill>
                  <a:srgbClr val="333333"/>
                </a:solidFill>
                <a:effectLst/>
              </a:rPr>
              <a:t>-windows-store://</a:t>
            </a:r>
            <a:r>
              <a:rPr lang="en-US" b="0" i="1" dirty="0" err="1">
                <a:solidFill>
                  <a:srgbClr val="333333"/>
                </a:solidFill>
                <a:effectLst/>
              </a:rPr>
              <a:t>pdp</a:t>
            </a:r>
            <a:r>
              <a:rPr lang="en-US" b="0" i="1" dirty="0">
                <a:solidFill>
                  <a:srgbClr val="333333"/>
                </a:solidFill>
                <a:effectLst/>
              </a:rPr>
              <a:t>/?</a:t>
            </a:r>
            <a:r>
              <a:rPr lang="en-US" b="0" i="1" dirty="0" err="1">
                <a:solidFill>
                  <a:srgbClr val="333333"/>
                </a:solidFill>
                <a:effectLst/>
              </a:rPr>
              <a:t>ProductId</a:t>
            </a:r>
            <a:r>
              <a:rPr lang="en-US" b="0" i="1" dirty="0">
                <a:solidFill>
                  <a:srgbClr val="333333"/>
                </a:solidFill>
                <a:effectLst/>
              </a:rPr>
              <a:t>=9n4wgh0z6vhq</a:t>
            </a:r>
          </a:p>
          <a:p>
            <a:pPr marL="800100" lvl="1" indent="-342900"/>
            <a:r>
              <a:rPr lang="en-US" i="1" dirty="0">
                <a:solidFill>
                  <a:srgbClr val="333333"/>
                </a:solidFill>
              </a:rPr>
              <a:t>Install free codec pack for HEVC</a:t>
            </a:r>
            <a:endParaRPr lang="en-US" dirty="0">
              <a:solidFill>
                <a:srgbClr val="333333"/>
              </a:solidFill>
            </a:endParaRPr>
          </a:p>
          <a:p>
            <a:pPr marL="342900" indent="-342900">
              <a:buFont typeface="Arial" panose="020B0604020202020204" pitchFamily="34" charset="0"/>
              <a:buChar char="•"/>
            </a:pPr>
            <a:r>
              <a:rPr lang="en-US" dirty="0"/>
              <a:t>MAC:</a:t>
            </a:r>
          </a:p>
          <a:p>
            <a:pPr marL="800100" lvl="1" indent="-342900"/>
            <a:r>
              <a:rPr lang="en-US" dirty="0">
                <a:hlinkClick r:id="rId3"/>
              </a:rPr>
              <a:t>https://download.divx.com/stable/divx/DivXInstaller.dmg</a:t>
            </a:r>
            <a:endParaRPr lang="en-US" dirty="0"/>
          </a:p>
          <a:p>
            <a:pPr marL="800100" lvl="1" indent="-342900"/>
            <a:r>
              <a:rPr lang="en-US" dirty="0"/>
              <a:t>Install dmg file</a:t>
            </a:r>
          </a:p>
          <a:p>
            <a:pPr marL="800100" lvl="1" indent="-342900"/>
            <a:endParaRPr lang="en-US" dirty="0"/>
          </a:p>
          <a:p>
            <a:pPr marL="342900" indent="-342900"/>
            <a:endParaRPr lang="en-US"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HEVC Codec for Presentation</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35859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pPr algn="l"/>
            <a:r>
              <a:rPr lang="en-US" b="0" i="0" dirty="0">
                <a:solidFill>
                  <a:srgbClr val="212529"/>
                </a:solidFill>
                <a:effectLst/>
                <a:latin typeface="Metropolis" panose="00000500000000000000"/>
              </a:rPr>
              <a:t>The Host Profiles feature creates a profile that encapsulates the host configuration and helps to manage the host configuration, especially in environments where an administrator manages multiple hosts or clusters in vCenter Server.</a:t>
            </a:r>
          </a:p>
          <a:p>
            <a:pPr algn="l"/>
            <a:r>
              <a:rPr lang="en-US" b="0" i="0" dirty="0">
                <a:solidFill>
                  <a:srgbClr val="212529"/>
                </a:solidFill>
                <a:effectLst/>
                <a:latin typeface="Metropolis" panose="00000500000000000000"/>
              </a:rPr>
              <a:t>Host Profiles provide an automated and centrally managed mechanism for host configuration and configuration compliance. Host Profiles can improve efficiency by reducing reliance upon repetitive, manual tasks. Host Profiles capture the configuration of a pre-configured and validated reference host, store the configuration as a managed object and use the catalog of parameters contained within to configure networking, storage, security, and other host-level parameters. Host Profiles can be applied to individual hosts, a cluster, or all the hosts and clusters associated to a host profile. Applying a Host Profile to a cluster affects all hosts in the cluster and result in a consistent configuration across the applied hosts.</a:t>
            </a:r>
          </a:p>
          <a:p>
            <a:pPr algn="l"/>
            <a:r>
              <a:rPr lang="en-US" b="0" i="0" dirty="0">
                <a:solidFill>
                  <a:srgbClr val="212529"/>
                </a:solidFill>
                <a:effectLst/>
                <a:latin typeface="Metropolis" panose="00000500000000000000"/>
              </a:rPr>
              <a:t>Host Profiles can be used to validate the configuration of a host by checking compliance of a host or cluster against the Host Profile that is associated with that host or cluster.</a:t>
            </a:r>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Host Profiles</a:t>
            </a:r>
          </a:p>
        </p:txBody>
      </p:sp>
    </p:spTree>
    <p:extLst>
      <p:ext uri="{BB962C8B-B14F-4D97-AF65-F5344CB8AC3E}">
        <p14:creationId xmlns:p14="http://schemas.microsoft.com/office/powerpoint/2010/main" val="302305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616505" y="1600201"/>
            <a:ext cx="11572320" cy="4572000"/>
          </a:xfrm>
        </p:spPr>
        <p:txBody>
          <a:bodyPr numCol="2"/>
          <a:lstStyle/>
          <a:p>
            <a:pPr algn="l"/>
            <a:r>
              <a:rPr lang="en-US" b="0" i="0" dirty="0">
                <a:solidFill>
                  <a:srgbClr val="212529"/>
                </a:solidFill>
                <a:effectLst/>
                <a:latin typeface="Metropolis" panose="00000500000000000000"/>
              </a:rPr>
              <a:t>To customize hosts with shared attributes, you can create a host profile in a reference host. To customize individual hosts, you can set up some fields in the host profile to prompt the user for input for each host.</a:t>
            </a:r>
          </a:p>
          <a:p>
            <a:r>
              <a:rPr lang="en-US" dirty="0">
                <a:effectLst/>
              </a:rPr>
              <a:t>When the host profile is set to prompt for user input (Host Customizations), you must specify a value in the dialog that appears when you reset the host customization. An error results if you do not specify a value.</a:t>
            </a:r>
          </a:p>
          <a:p>
            <a:r>
              <a:rPr lang="en-US" dirty="0"/>
              <a:t>Host Customizations can be set individually per host or may be imported using a specialized CSV file.</a:t>
            </a:r>
            <a:endParaRPr lang="en-US" dirty="0">
              <a:effectLst/>
            </a:endParaRPr>
          </a:p>
          <a:p>
            <a:endParaRPr lang="en-US" dirty="0"/>
          </a:p>
          <a:p>
            <a:endParaRPr lang="en-US" dirty="0"/>
          </a:p>
          <a:p>
            <a:endParaRPr lang="en-US" dirty="0"/>
          </a:p>
          <a:p>
            <a:r>
              <a:rPr lang="en-US" dirty="0"/>
              <a:t>Examples of Host Customizations:</a:t>
            </a:r>
          </a:p>
          <a:p>
            <a:pPr marL="457200" indent="-457200">
              <a:buFont typeface="+mj-lt"/>
              <a:buAutoNum type="arabicPeriod"/>
            </a:pPr>
            <a:r>
              <a:rPr lang="en-US" dirty="0">
                <a:effectLst/>
              </a:rPr>
              <a:t>Host Name</a:t>
            </a:r>
          </a:p>
          <a:p>
            <a:pPr marL="457200" indent="-457200">
              <a:buFont typeface="+mj-lt"/>
              <a:buAutoNum type="arabicPeriod"/>
            </a:pPr>
            <a:r>
              <a:rPr lang="en-US" dirty="0"/>
              <a:t>Management IP</a:t>
            </a:r>
          </a:p>
          <a:p>
            <a:pPr marL="457200" indent="-457200">
              <a:buFont typeface="+mj-lt"/>
              <a:buAutoNum type="arabicPeriod"/>
            </a:pPr>
            <a:r>
              <a:rPr lang="en-US" dirty="0">
                <a:effectLst/>
              </a:rPr>
              <a:t>Management Subnet</a:t>
            </a:r>
          </a:p>
          <a:p>
            <a:pPr marL="457200" indent="-457200">
              <a:buFont typeface="+mj-lt"/>
              <a:buAutoNum type="arabicPeriod"/>
            </a:pPr>
            <a:r>
              <a:rPr lang="en-US" dirty="0" err="1"/>
              <a:t>vMotion</a:t>
            </a:r>
            <a:r>
              <a:rPr lang="en-US" dirty="0"/>
              <a:t> IP</a:t>
            </a:r>
          </a:p>
          <a:p>
            <a:pPr marL="457200" indent="-457200">
              <a:buFont typeface="+mj-lt"/>
              <a:buAutoNum type="arabicPeriod"/>
            </a:pPr>
            <a:r>
              <a:rPr lang="en-US" dirty="0" err="1">
                <a:effectLst/>
              </a:rPr>
              <a:t>vMotion</a:t>
            </a:r>
            <a:r>
              <a:rPr lang="en-US" dirty="0">
                <a:effectLst/>
              </a:rPr>
              <a:t> Subnet</a:t>
            </a:r>
          </a:p>
          <a:p>
            <a:pPr marL="457200" indent="-457200">
              <a:buFont typeface="+mj-lt"/>
              <a:buAutoNum type="arabicPeriod"/>
            </a:pPr>
            <a:r>
              <a:rPr lang="en-US" dirty="0"/>
              <a:t>Scratch Disk location</a:t>
            </a:r>
          </a:p>
          <a:p>
            <a:pPr marL="457200" indent="-457200">
              <a:buFont typeface="+mj-lt"/>
              <a:buAutoNum type="arabicPeriod"/>
            </a:pPr>
            <a:r>
              <a:rPr lang="en-US" dirty="0">
                <a:effectLst/>
              </a:rPr>
              <a:t>iSCSI IP configuration</a:t>
            </a:r>
          </a:p>
          <a:p>
            <a:pPr marL="457200" indent="-457200">
              <a:buFont typeface="+mj-lt"/>
              <a:buAutoNum type="arabicPeriod"/>
            </a:pPr>
            <a:r>
              <a:rPr lang="en-US" dirty="0"/>
              <a:t>Etc.</a:t>
            </a:r>
            <a:endParaRPr lang="en-US" dirty="0">
              <a:effectLst/>
            </a:endParaRPr>
          </a:p>
          <a:p>
            <a:pPr>
              <a:buNone/>
            </a:pPr>
            <a:endParaRPr lang="en-US" dirty="0"/>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Host Customizations – What are they?</a:t>
            </a:r>
          </a:p>
        </p:txBody>
      </p:sp>
    </p:spTree>
    <p:extLst>
      <p:ext uri="{BB962C8B-B14F-4D97-AF65-F5344CB8AC3E}">
        <p14:creationId xmlns:p14="http://schemas.microsoft.com/office/powerpoint/2010/main" val="96973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23AAEB-8DB9-42E1-9259-3B8C4765CD7D}"/>
              </a:ext>
            </a:extLst>
          </p:cNvPr>
          <p:cNvSpPr>
            <a:spLocks noGrp="1"/>
          </p:cNvSpPr>
          <p:nvPr>
            <p:ph sz="quarter" idx="14"/>
          </p:nvPr>
        </p:nvSpPr>
        <p:spPr/>
        <p:txBody>
          <a:bodyPr/>
          <a:lstStyle/>
          <a:p>
            <a:endParaRPr lang="en-US"/>
          </a:p>
        </p:txBody>
      </p:sp>
      <p:sp>
        <p:nvSpPr>
          <p:cNvPr id="3" name="Subtitle 2">
            <a:extLst>
              <a:ext uri="{FF2B5EF4-FFF2-40B4-BE49-F238E27FC236}">
                <a16:creationId xmlns:a16="http://schemas.microsoft.com/office/drawing/2014/main" id="{736303EC-1426-4486-AEE2-BEF6B0B93004}"/>
              </a:ext>
            </a:extLst>
          </p:cNvPr>
          <p:cNvSpPr>
            <a:spLocks noGrp="1"/>
          </p:cNvSpPr>
          <p:nvPr>
            <p:ph type="subTitle" idx="10"/>
          </p:nvPr>
        </p:nvSpPr>
        <p:spPr/>
        <p:txBody>
          <a:bodyPr/>
          <a:lstStyle/>
          <a:p>
            <a:endParaRPr lang="en-US"/>
          </a:p>
        </p:txBody>
      </p:sp>
      <p:sp>
        <p:nvSpPr>
          <p:cNvPr id="4" name="Title 3">
            <a:extLst>
              <a:ext uri="{FF2B5EF4-FFF2-40B4-BE49-F238E27FC236}">
                <a16:creationId xmlns:a16="http://schemas.microsoft.com/office/drawing/2014/main" id="{F5FD2E72-6275-4784-8635-E71E91F1A7D4}"/>
              </a:ext>
            </a:extLst>
          </p:cNvPr>
          <p:cNvSpPr>
            <a:spLocks noGrp="1"/>
          </p:cNvSpPr>
          <p:nvPr>
            <p:ph type="title"/>
          </p:nvPr>
        </p:nvSpPr>
        <p:spPr/>
        <p:txBody>
          <a:bodyPr/>
          <a:lstStyle/>
          <a:p>
            <a:r>
              <a:rPr lang="en-US" dirty="0"/>
              <a:t>Example of Host Profile Customizations</a:t>
            </a:r>
          </a:p>
        </p:txBody>
      </p:sp>
      <p:pic>
        <p:nvPicPr>
          <p:cNvPr id="6" name="Picture 5">
            <a:extLst>
              <a:ext uri="{FF2B5EF4-FFF2-40B4-BE49-F238E27FC236}">
                <a16:creationId xmlns:a16="http://schemas.microsoft.com/office/drawing/2014/main" id="{D38650AE-2F70-4A33-86B2-DC97DB50DA8E}"/>
              </a:ext>
            </a:extLst>
          </p:cNvPr>
          <p:cNvPicPr>
            <a:picLocks noChangeAspect="1"/>
          </p:cNvPicPr>
          <p:nvPr/>
        </p:nvPicPr>
        <p:blipFill>
          <a:blip r:embed="rId3"/>
          <a:stretch>
            <a:fillRect/>
          </a:stretch>
        </p:blipFill>
        <p:spPr>
          <a:xfrm>
            <a:off x="8492" y="818492"/>
            <a:ext cx="12188825" cy="6039508"/>
          </a:xfrm>
          <a:prstGeom prst="rect">
            <a:avLst/>
          </a:prstGeom>
        </p:spPr>
      </p:pic>
    </p:spTree>
    <p:extLst>
      <p:ext uri="{BB962C8B-B14F-4D97-AF65-F5344CB8AC3E}">
        <p14:creationId xmlns:p14="http://schemas.microsoft.com/office/powerpoint/2010/main" val="1727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616505" y="1305017"/>
            <a:ext cx="10972800" cy="4867184"/>
          </a:xfrm>
        </p:spPr>
        <p:txBody>
          <a:bodyPr/>
          <a:lstStyle/>
          <a:p>
            <a:pPr>
              <a:buNone/>
            </a:pPr>
            <a:r>
              <a:rPr lang="en-US" dirty="0"/>
              <a:t>I have written a large amount of </a:t>
            </a:r>
            <a:r>
              <a:rPr lang="en-US" dirty="0" err="1"/>
              <a:t>PowerCLI</a:t>
            </a:r>
            <a:r>
              <a:rPr lang="en-US" dirty="0"/>
              <a:t> scripting to automate Host Profiles Configuration/Consumption</a:t>
            </a:r>
          </a:p>
          <a:p>
            <a:pPr>
              <a:buNone/>
            </a:pPr>
            <a:r>
              <a:rPr lang="en-US" dirty="0"/>
              <a:t>Here are a few things it does:</a:t>
            </a:r>
          </a:p>
          <a:p>
            <a:pPr marL="342900" indent="-342900">
              <a:buFont typeface="Wingdings" panose="05000000000000000000" pitchFamily="2" charset="2"/>
              <a:buChar char="§"/>
            </a:pPr>
            <a:r>
              <a:rPr lang="en-US" sz="1600" dirty="0"/>
              <a:t>Generate a host profile (from a reference host)</a:t>
            </a:r>
          </a:p>
          <a:p>
            <a:pPr marL="342900" indent="-342900">
              <a:buFont typeface="Wingdings" panose="05000000000000000000" pitchFamily="2" charset="2"/>
              <a:buChar char="§"/>
            </a:pPr>
            <a:r>
              <a:rPr lang="en-US" sz="1600" dirty="0"/>
              <a:t>Standardize its configuration per site (DNS, NTP, SATP Claim Rules, Auto Deploy Rules, Local Users/passwords, etc.)</a:t>
            </a:r>
          </a:p>
          <a:p>
            <a:pPr marL="342900" indent="-342900">
              <a:buFont typeface="Wingdings" panose="05000000000000000000" pitchFamily="2" charset="2"/>
              <a:buChar char="§"/>
            </a:pPr>
            <a:r>
              <a:rPr lang="en-US" sz="1600" dirty="0"/>
              <a:t>Disable unneeded configuration (hardware specific configuration)</a:t>
            </a:r>
          </a:p>
          <a:p>
            <a:pPr marL="342900" indent="-342900">
              <a:buFont typeface="Wingdings" panose="05000000000000000000" pitchFamily="2" charset="2"/>
              <a:buChar char="§"/>
            </a:pPr>
            <a:r>
              <a:rPr lang="en-US" sz="1600" dirty="0"/>
              <a:t>Set best practices for services and other basic configuration</a:t>
            </a:r>
          </a:p>
          <a:p>
            <a:pPr marL="342900" indent="-342900">
              <a:buFont typeface="Wingdings" panose="05000000000000000000" pitchFamily="2" charset="2"/>
              <a:buChar char="§"/>
            </a:pPr>
            <a:r>
              <a:rPr lang="en-US" sz="1600" dirty="0"/>
              <a:t>Save the updated host profile back to your VCSA</a:t>
            </a:r>
          </a:p>
          <a:p>
            <a:pPr marL="342900" indent="-342900">
              <a:buFont typeface="Wingdings" panose="05000000000000000000" pitchFamily="2" charset="2"/>
              <a:buChar char="§"/>
            </a:pPr>
            <a:r>
              <a:rPr lang="en-US" sz="1600" dirty="0"/>
              <a:t>Export the host profile for backup purposes (saves it as a flat file for later import if needed)</a:t>
            </a:r>
          </a:p>
          <a:p>
            <a:pPr marL="342900" indent="-342900">
              <a:buFont typeface="Wingdings" panose="05000000000000000000" pitchFamily="2" charset="2"/>
              <a:buChar char="§"/>
            </a:pPr>
            <a:r>
              <a:rPr lang="en-US" sz="1600" dirty="0"/>
              <a:t>Set the host profile to be enabled on all hosts in the same cluster that share the same management default gateway</a:t>
            </a:r>
          </a:p>
          <a:p>
            <a:pPr marL="342900" indent="-342900">
              <a:buFont typeface="Wingdings" panose="05000000000000000000" pitchFamily="2" charset="2"/>
              <a:buChar char="§"/>
            </a:pPr>
            <a:r>
              <a:rPr lang="en-US" sz="1600" dirty="0"/>
              <a:t>Create Auto Deploy Rules if needed (does not currently activate do to not being able to specify Host Image (VMware SR opened))</a:t>
            </a:r>
          </a:p>
          <a:p>
            <a:pPr marL="342900" indent="-342900">
              <a:buFont typeface="Wingdings" panose="05000000000000000000" pitchFamily="2" charset="2"/>
              <a:buChar char="§"/>
            </a:pPr>
            <a:r>
              <a:rPr lang="en-US" sz="1600" dirty="0"/>
              <a:t>Complete a compliance check on all hosts that have the host profile attached.</a:t>
            </a:r>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Host Profile Automation</a:t>
            </a:r>
          </a:p>
        </p:txBody>
      </p:sp>
    </p:spTree>
    <p:extLst>
      <p:ext uri="{BB962C8B-B14F-4D97-AF65-F5344CB8AC3E}">
        <p14:creationId xmlns:p14="http://schemas.microsoft.com/office/powerpoint/2010/main" val="90054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reate Host Profile and Set Host Customizations Demo">
            <a:hlinkClick r:id="" action="ppaction://media"/>
            <a:extLst>
              <a:ext uri="{FF2B5EF4-FFF2-40B4-BE49-F238E27FC236}">
                <a16:creationId xmlns:a16="http://schemas.microsoft.com/office/drawing/2014/main" id="{889BF57E-0A3A-1E2A-7A11-F2F1F9C45C8B}"/>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0" y="0"/>
            <a:ext cx="12210765" cy="6868555"/>
          </a:xfrm>
        </p:spPr>
      </p:pic>
    </p:spTree>
    <p:extLst>
      <p:ext uri="{BB962C8B-B14F-4D97-AF65-F5344CB8AC3E}">
        <p14:creationId xmlns:p14="http://schemas.microsoft.com/office/powerpoint/2010/main" val="281763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0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616505" y="1600201"/>
            <a:ext cx="11279573" cy="4572000"/>
          </a:xfrm>
        </p:spPr>
        <p:txBody>
          <a:bodyPr numCol="2"/>
          <a:lstStyle/>
          <a:p>
            <a:pPr algn="l"/>
            <a:r>
              <a:rPr lang="en-US" b="0" i="0" dirty="0">
                <a:solidFill>
                  <a:srgbClr val="212529"/>
                </a:solidFill>
                <a:effectLst/>
                <a:latin typeface="Metropolis" panose="00000500000000000000"/>
              </a:rPr>
              <a:t>The Host Profiles workflow starts with the concept of a reference host. The configuration of the reference host, which is extracted as a host profile, serves as a configuration template for configuring other hosts. The reference host does not have to be related or associated with the host profile extracted from it.</a:t>
            </a:r>
          </a:p>
          <a:p>
            <a:pPr algn="l"/>
            <a:r>
              <a:rPr lang="en-US" b="0" i="0" dirty="0">
                <a:solidFill>
                  <a:srgbClr val="212529"/>
                </a:solidFill>
                <a:effectLst/>
                <a:latin typeface="Metropolis" panose="00000500000000000000"/>
              </a:rPr>
              <a:t>Before you begin, ensure that you have an existing vSphere environment installation with at least one properly configured </a:t>
            </a:r>
            <a:r>
              <a:rPr lang="en-US" b="0" i="0" dirty="0" err="1">
                <a:solidFill>
                  <a:srgbClr val="212529"/>
                </a:solidFill>
                <a:effectLst/>
                <a:latin typeface="Metropolis" panose="00000500000000000000"/>
              </a:rPr>
              <a:t>ESXi</a:t>
            </a:r>
            <a:r>
              <a:rPr lang="en-US" b="0" i="0" dirty="0">
                <a:solidFill>
                  <a:srgbClr val="212529"/>
                </a:solidFill>
                <a:effectLst/>
                <a:latin typeface="Metropolis" panose="00000500000000000000"/>
              </a:rPr>
              <a:t> Host.</a:t>
            </a:r>
          </a:p>
          <a:p>
            <a:pPr algn="l"/>
            <a:r>
              <a:rPr lang="en-US" b="0" i="0" dirty="0">
                <a:solidFill>
                  <a:srgbClr val="212529"/>
                </a:solidFill>
                <a:effectLst/>
                <a:latin typeface="Metropolis" panose="00000500000000000000"/>
              </a:rPr>
              <a:t>The sequence required to create a host profile from a reference host, apply the host profile to a host or cluster and check compliance against the host profile is as follows:</a:t>
            </a:r>
          </a:p>
          <a:p>
            <a:pPr algn="l">
              <a:buFont typeface="+mj-lt"/>
              <a:buAutoNum type="arabicPeriod"/>
            </a:pPr>
            <a:r>
              <a:rPr lang="en-US" b="0" i="0" dirty="0">
                <a:solidFill>
                  <a:srgbClr val="212529"/>
                </a:solidFill>
                <a:effectLst/>
                <a:latin typeface="Metropolis" panose="00000500000000000000"/>
              </a:rPr>
              <a:t>Set up and configure the reference host.</a:t>
            </a:r>
          </a:p>
          <a:p>
            <a:pPr algn="l">
              <a:buFont typeface="+mj-lt"/>
              <a:buAutoNum type="arabicPeriod"/>
            </a:pPr>
            <a:r>
              <a:rPr lang="en-US" b="0" i="0" dirty="0">
                <a:solidFill>
                  <a:srgbClr val="212529"/>
                </a:solidFill>
                <a:effectLst/>
                <a:latin typeface="Metropolis" panose="00000500000000000000"/>
              </a:rPr>
              <a:t>Create a host profile from the reference host.</a:t>
            </a:r>
          </a:p>
          <a:p>
            <a:pPr algn="l">
              <a:buFont typeface="+mj-lt"/>
              <a:buAutoNum type="arabicPeriod"/>
            </a:pPr>
            <a:r>
              <a:rPr lang="en-US" b="0" i="0" dirty="0">
                <a:solidFill>
                  <a:srgbClr val="212529"/>
                </a:solidFill>
                <a:effectLst/>
                <a:latin typeface="Metropolis" panose="00000500000000000000"/>
              </a:rPr>
              <a:t>Attach hosts or clusters to the host profile.</a:t>
            </a:r>
          </a:p>
          <a:p>
            <a:pPr algn="l">
              <a:buFont typeface="+mj-lt"/>
              <a:buAutoNum type="arabicPeriod"/>
            </a:pPr>
            <a:r>
              <a:rPr lang="en-US" dirty="0">
                <a:solidFill>
                  <a:srgbClr val="212529"/>
                </a:solidFill>
                <a:latin typeface="Metropolis" panose="00000500000000000000"/>
              </a:rPr>
              <a:t>Import Host Customizations for all hosts.</a:t>
            </a:r>
            <a:endParaRPr lang="en-US" b="0" i="0" dirty="0">
              <a:solidFill>
                <a:srgbClr val="212529"/>
              </a:solidFill>
              <a:effectLst/>
              <a:latin typeface="Metropolis" panose="00000500000000000000"/>
            </a:endParaRPr>
          </a:p>
          <a:p>
            <a:pPr algn="l">
              <a:buFont typeface="+mj-lt"/>
              <a:buAutoNum type="arabicPeriod"/>
            </a:pPr>
            <a:r>
              <a:rPr lang="en-US" b="0" i="0" dirty="0">
                <a:solidFill>
                  <a:srgbClr val="212529"/>
                </a:solidFill>
                <a:effectLst/>
                <a:latin typeface="Metropolis" panose="00000500000000000000"/>
              </a:rPr>
              <a:t>Check the compliance to the host profile. If all hosts are compliant with the reference host, they are correctly configured.</a:t>
            </a:r>
          </a:p>
          <a:p>
            <a:pPr algn="l">
              <a:buFont typeface="+mj-lt"/>
              <a:buAutoNum type="arabicPeriod"/>
            </a:pPr>
            <a:r>
              <a:rPr lang="en-US" b="0" i="0" dirty="0">
                <a:solidFill>
                  <a:srgbClr val="212529"/>
                </a:solidFill>
                <a:effectLst/>
                <a:latin typeface="Metropolis" panose="00000500000000000000"/>
              </a:rPr>
              <a:t>Apply (remediate).</a:t>
            </a:r>
          </a:p>
          <a:p>
            <a:pPr>
              <a:buNone/>
            </a:pPr>
            <a:endParaRPr lang="en-US" dirty="0"/>
          </a:p>
        </p:txBody>
      </p:sp>
      <p:sp>
        <p:nvSpPr>
          <p:cNvPr id="3" name="Subtitle 2"/>
          <p:cNvSpPr>
            <a:spLocks noGrp="1"/>
          </p:cNvSpPr>
          <p:nvPr>
            <p:ph type="subTitle" idx="10"/>
          </p:nvPr>
        </p:nvSpPr>
        <p:spPr/>
        <p:txBody>
          <a:bodyPr/>
          <a:lstStyle/>
          <a:p>
            <a:endParaRPr lang="en-US"/>
          </a:p>
        </p:txBody>
      </p:sp>
      <p:sp>
        <p:nvSpPr>
          <p:cNvPr id="4" name="Title 3"/>
          <p:cNvSpPr>
            <a:spLocks noGrp="1"/>
          </p:cNvSpPr>
          <p:nvPr>
            <p:ph type="title"/>
          </p:nvPr>
        </p:nvSpPr>
        <p:spPr/>
        <p:txBody>
          <a:bodyPr/>
          <a:lstStyle/>
          <a:p>
            <a:r>
              <a:rPr lang="en-US" dirty="0"/>
              <a:t>Host Profiles Usage Model</a:t>
            </a:r>
          </a:p>
        </p:txBody>
      </p:sp>
    </p:spTree>
    <p:extLst>
      <p:ext uri="{BB962C8B-B14F-4D97-AF65-F5344CB8AC3E}">
        <p14:creationId xmlns:p14="http://schemas.microsoft.com/office/powerpoint/2010/main" val="255174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VMWR_CorpTempRefresh_Light_07_22_MP</Template>
  <TotalTime>0</TotalTime>
  <Words>3524</Words>
  <Application>Microsoft Office PowerPoint</Application>
  <PresentationFormat>Custom</PresentationFormat>
  <Paragraphs>377</Paragraphs>
  <Slides>32</Slides>
  <Notes>28</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Camphor Std</vt:lpstr>
      <vt:lpstr>Metropolis</vt:lpstr>
      <vt:lpstr>Metropolis Light</vt:lpstr>
      <vt:lpstr>Open Sans</vt:lpstr>
      <vt:lpstr>Wingdings</vt:lpstr>
      <vt:lpstr>VMware_white_16x9</vt:lpstr>
      <vt:lpstr>PowerPoint Presentation</vt:lpstr>
      <vt:lpstr>Quote Slide: Leaf and Ocean Color Theme</vt:lpstr>
      <vt:lpstr>Timeline for Host Configurations</vt:lpstr>
      <vt:lpstr>Host Profiles</vt:lpstr>
      <vt:lpstr>Host Customizations – What are they?</vt:lpstr>
      <vt:lpstr>Example of Host Profile Customizations</vt:lpstr>
      <vt:lpstr>Host Profile Automation</vt:lpstr>
      <vt:lpstr>PowerPoint Presentation</vt:lpstr>
      <vt:lpstr>Host Profiles Usage Model</vt:lpstr>
      <vt:lpstr>PowerPoint Presentation</vt:lpstr>
      <vt:lpstr>PowerPoint Presentation</vt:lpstr>
      <vt:lpstr>Why Setup vSphere Auto Deploy</vt:lpstr>
      <vt:lpstr>vSphere Auto Deploy Architecture</vt:lpstr>
      <vt:lpstr>vSphere Auto Deploy Methodologies</vt:lpstr>
      <vt:lpstr>vSphere Auto Deploy Stateful - Boot Process</vt:lpstr>
      <vt:lpstr>vSphere Auto Deploy Stateless Caching - Boot Process</vt:lpstr>
      <vt:lpstr>Requirements to Setup vSphere Auto Deploy</vt:lpstr>
      <vt:lpstr>vSphere Auto Deploy Setup Steps</vt:lpstr>
      <vt:lpstr>VCSA – Setup Services Setup Steps</vt:lpstr>
      <vt:lpstr>PowerPoint Presentation</vt:lpstr>
      <vt:lpstr>Auto Deploy Limitations</vt:lpstr>
      <vt:lpstr>Auto Deploy Scenarios</vt:lpstr>
      <vt:lpstr>Auto Deploy Rules Breakdown</vt:lpstr>
      <vt:lpstr>Attributes/Patterns you can use for Auto Deploy</vt:lpstr>
      <vt:lpstr>Different Methods of Auto Deploy-ment</vt:lpstr>
      <vt:lpstr>PowerPoint Presentation</vt:lpstr>
      <vt:lpstr>How to fix UCS Auto Deploy Cache issues</vt:lpstr>
      <vt:lpstr>PowerPoint Presentation</vt:lpstr>
      <vt:lpstr>Common Links – Setup how to info</vt:lpstr>
      <vt:lpstr>Questions?</vt:lpstr>
      <vt:lpstr>Thank you!</vt:lpstr>
      <vt:lpstr>HEVC Codec for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2018-01-16T21:43:38Z</dcterms:created>
  <dcterms:modified xsi:type="dcterms:W3CDTF">2022-09-16T14:09:35Z</dcterms:modified>
</cp:coreProperties>
</file>